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6" r:id="rId3"/>
    <p:sldId id="267" r:id="rId4"/>
    <p:sldId id="268" r:id="rId5"/>
    <p:sldId id="269" r:id="rId6"/>
    <p:sldId id="270" r:id="rId7"/>
    <p:sldId id="271" r:id="rId8"/>
    <p:sldId id="272" r:id="rId9"/>
    <p:sldId id="273" r:id="rId10"/>
    <p:sldId id="274" r:id="rId11"/>
    <p:sldId id="275" r:id="rId12"/>
    <p:sldId id="276" r:id="rId13"/>
    <p:sldId id="278" r:id="rId14"/>
    <p:sldId id="257" r:id="rId15"/>
    <p:sldId id="259" r:id="rId16"/>
    <p:sldId id="260" r:id="rId17"/>
    <p:sldId id="261" r:id="rId18"/>
    <p:sldId id="263" r:id="rId19"/>
    <p:sldId id="264"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24C032-C07F-668D-188F-1E3CB3DB4EEF}" v="579" dt="2025-06-15T19:12:59.623"/>
    <p1510:client id="{8356CB09-8579-4BA9-48B0-4326BA71AC5F}" v="25" dt="2025-06-15T20:19:31.969"/>
    <p1510:client id="{91C408B7-3EED-17D4-BB6E-4CFA553135BE}" v="483" dt="2025-06-15T20:16:18.580"/>
    <p1510:client id="{A55C255A-EA91-5938-AD8D-25E49F855D1D}" v="222" dt="2025-06-15T22:57:52.613"/>
    <p1510:client id="{B78E18FE-EF31-CD2F-42F0-D3E85C836C97}" v="779" dt="2025-06-15T12:18:32.655"/>
    <p1510:client id="{BB2A6673-B4D7-8987-D7B1-DA952C0BFCB6}" v="17" dt="2025-06-16T08:13:30.2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6/17/2025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6/17/2025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6/17/2025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6/17/2025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6/17/2025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6/17/2025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comcon1" TargetMode="External"/><Relationship Id="rId2" Type="http://schemas.openxmlformats.org/officeDocument/2006/relationships/hyperlink" Target="mailto:comcon1@pm.me"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hyperlink" Target="https://nmrlipids.github.io/READMEcontent.html" TargetMode="External"/><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F1F2C8-798B-4CCE-A851-94AFAF350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970908" y="1220919"/>
            <a:ext cx="5425781" cy="2387600"/>
          </a:xfrm>
        </p:spPr>
        <p:txBody>
          <a:bodyPr>
            <a:normAutofit/>
          </a:bodyPr>
          <a:lstStyle/>
          <a:p>
            <a:pPr algn="l"/>
            <a:r>
              <a:rPr lang="en-US" dirty="0" err="1"/>
              <a:t>NMRLipids</a:t>
            </a:r>
            <a:r>
              <a:rPr lang="en-US" dirty="0"/>
              <a:t> Databank</a:t>
            </a:r>
            <a:endParaRPr lang="en-US"/>
          </a:p>
        </p:txBody>
      </p:sp>
      <p:sp>
        <p:nvSpPr>
          <p:cNvPr id="3" name="Subtitle 2"/>
          <p:cNvSpPr>
            <a:spLocks noGrp="1"/>
          </p:cNvSpPr>
          <p:nvPr>
            <p:ph type="subTitle" idx="1"/>
          </p:nvPr>
        </p:nvSpPr>
        <p:spPr>
          <a:xfrm>
            <a:off x="970908" y="3700594"/>
            <a:ext cx="5425781" cy="2738022"/>
          </a:xfrm>
        </p:spPr>
        <p:txBody>
          <a:bodyPr vert="horz" lIns="91440" tIns="45720" rIns="91440" bIns="45720" rtlCol="0" anchor="t">
            <a:normAutofit fontScale="70000" lnSpcReduction="20000"/>
          </a:bodyPr>
          <a:lstStyle/>
          <a:p>
            <a:pPr algn="l"/>
            <a:r>
              <a:rPr lang="en-US" sz="3500" i="1" dirty="0"/>
              <a:t>Internal structure and functioning</a:t>
            </a:r>
          </a:p>
          <a:p>
            <a:pPr algn="l"/>
            <a:endParaRPr lang="en-US" sz="3500" i="1" dirty="0"/>
          </a:p>
          <a:p>
            <a:pPr algn="l"/>
            <a:r>
              <a:rPr lang="en-US" dirty="0"/>
              <a:t>Alexey M. Nesterenko</a:t>
            </a:r>
          </a:p>
          <a:p>
            <a:pPr algn="l"/>
            <a:r>
              <a:rPr lang="en-US" dirty="0">
                <a:hlinkClick r:id="rId2"/>
              </a:rPr>
              <a:t>comcon1@pm.me</a:t>
            </a:r>
            <a:endParaRPr lang="en-US" dirty="0"/>
          </a:p>
          <a:p>
            <a:pPr algn="l"/>
            <a:r>
              <a:rPr lang="en-US" dirty="0">
                <a:hlinkClick r:id="rId3"/>
              </a:rPr>
              <a:t>https://github.com/comcon1</a:t>
            </a:r>
            <a:endParaRPr lang="en-US" dirty="0"/>
          </a:p>
          <a:p>
            <a:pPr algn="l"/>
            <a:endParaRPr lang="en-US" dirty="0"/>
          </a:p>
          <a:p>
            <a:pPr algn="l"/>
            <a:endParaRPr lang="en-US" dirty="0"/>
          </a:p>
          <a:p>
            <a:pPr algn="l"/>
            <a:r>
              <a:rPr lang="en-US" dirty="0"/>
              <a:t>NMRLipids2025, Bergen, Norway</a:t>
            </a:r>
          </a:p>
        </p:txBody>
      </p:sp>
      <p:sp>
        <p:nvSpPr>
          <p:cNvPr id="10" name="Freeform: Shape 9">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Block Arc 13">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02394"/>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reeform: Shape 15">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18" name="Straight Connector 17">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0" name="Freeform: Shape 19">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2" name="Arc 21">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C0E1F8-5B35-A708-23BE-91E9788829BC}"/>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DEF438CE-EF67-0125-6120-209BF75FF6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46C4BA-686F-12C5-0FD2-334C40D0735A}"/>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dirty="0">
                <a:solidFill>
                  <a:schemeClr val="bg1"/>
                </a:solidFill>
              </a:rPr>
              <a:t>Building script 3: </a:t>
            </a:r>
            <a:r>
              <a:rPr lang="en-US" sz="3200" i="1" dirty="0">
                <a:solidFill>
                  <a:schemeClr val="accent4">
                    <a:lumMod val="40000"/>
                    <a:lumOff val="60000"/>
                  </a:schemeClr>
                </a:solidFill>
                <a:latin typeface="Consolas"/>
              </a:rPr>
              <a:t>searchDATABANK.py</a:t>
            </a:r>
          </a:p>
        </p:txBody>
      </p:sp>
      <p:pic>
        <p:nvPicPr>
          <p:cNvPr id="3" name="Picture 2" descr="Thumbnail Image A cartoon-style illustration of two meduzoids—creatures resembling phospholipids with a round head and two legs extending directly from the head—working together in a large factory. The meduzoids are using oversized wrenches to adjust large screws on a massive, complex industrial machine. The factory background is filled with pipes, gears, and glowing control panels. The meduzoids look focused and determined, with expressive cartoon eyes. The scene is colorful, whimsical, and slightly futuristic.">
            <a:extLst>
              <a:ext uri="{FF2B5EF4-FFF2-40B4-BE49-F238E27FC236}">
                <a16:creationId xmlns:a16="http://schemas.microsoft.com/office/drawing/2014/main" id="{7A18D92F-878F-E142-BF7E-313E4E56487C}"/>
              </a:ext>
            </a:extLst>
          </p:cNvPr>
          <p:cNvPicPr>
            <a:picLocks noChangeAspect="1"/>
          </p:cNvPicPr>
          <p:nvPr/>
        </p:nvPicPr>
        <p:blipFill>
          <a:blip r:embed="rId2"/>
          <a:stretch>
            <a:fillRect/>
          </a:stretch>
        </p:blipFill>
        <p:spPr>
          <a:xfrm>
            <a:off x="0" y="0"/>
            <a:ext cx="627530" cy="638736"/>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5717EECB-8B30-E8C8-C87E-05712113B089}"/>
              </a:ext>
            </a:extLst>
          </p:cNvPr>
          <p:cNvPicPr>
            <a:picLocks noChangeAspect="1"/>
          </p:cNvPicPr>
          <p:nvPr/>
        </p:nvPicPr>
        <p:blipFill>
          <a:blip r:embed="rId3"/>
          <a:stretch>
            <a:fillRect/>
          </a:stretch>
        </p:blipFill>
        <p:spPr>
          <a:xfrm>
            <a:off x="6080887" y="1523999"/>
            <a:ext cx="5341815" cy="3104031"/>
          </a:xfrm>
          <a:prstGeom prst="rect">
            <a:avLst/>
          </a:prstGeom>
        </p:spPr>
      </p:pic>
      <p:pic>
        <p:nvPicPr>
          <p:cNvPr id="7" name="Picture 6" descr="A screenshot of a computer program&#10;&#10;AI-generated content may be incorrect.">
            <a:extLst>
              <a:ext uri="{FF2B5EF4-FFF2-40B4-BE49-F238E27FC236}">
                <a16:creationId xmlns:a16="http://schemas.microsoft.com/office/drawing/2014/main" id="{674ED5E4-8BC6-4225-1CC8-E00D525E1071}"/>
              </a:ext>
            </a:extLst>
          </p:cNvPr>
          <p:cNvPicPr>
            <a:picLocks noChangeAspect="1"/>
          </p:cNvPicPr>
          <p:nvPr/>
        </p:nvPicPr>
        <p:blipFill>
          <a:blip r:embed="rId4"/>
          <a:stretch>
            <a:fillRect/>
          </a:stretch>
        </p:blipFill>
        <p:spPr>
          <a:xfrm>
            <a:off x="1311088" y="1520638"/>
            <a:ext cx="3036795" cy="2819400"/>
          </a:xfrm>
          <a:prstGeom prst="rect">
            <a:avLst/>
          </a:prstGeom>
        </p:spPr>
      </p:pic>
      <p:sp>
        <p:nvSpPr>
          <p:cNvPr id="10" name="Arrow: Left-Right 9">
            <a:extLst>
              <a:ext uri="{FF2B5EF4-FFF2-40B4-BE49-F238E27FC236}">
                <a16:creationId xmlns:a16="http://schemas.microsoft.com/office/drawing/2014/main" id="{F97FE81C-F3F8-CC59-054E-E8746987B48B}"/>
              </a:ext>
            </a:extLst>
          </p:cNvPr>
          <p:cNvSpPr/>
          <p:nvPr/>
        </p:nvSpPr>
        <p:spPr>
          <a:xfrm>
            <a:off x="4787240" y="2783279"/>
            <a:ext cx="952499" cy="457694"/>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05286DBC-B5EE-8212-023C-76BD8A2AA832}"/>
              </a:ext>
            </a:extLst>
          </p:cNvPr>
          <p:cNvGrpSpPr/>
          <p:nvPr/>
        </p:nvGrpSpPr>
        <p:grpSpPr>
          <a:xfrm>
            <a:off x="2261126" y="4032715"/>
            <a:ext cx="5319714" cy="1673027"/>
            <a:chOff x="2261126" y="4032715"/>
            <a:chExt cx="5319714" cy="1673027"/>
          </a:xfrm>
        </p:grpSpPr>
        <p:sp>
          <p:nvSpPr>
            <p:cNvPr id="9" name="Rectangle 8">
              <a:extLst>
                <a:ext uri="{FF2B5EF4-FFF2-40B4-BE49-F238E27FC236}">
                  <a16:creationId xmlns:a16="http://schemas.microsoft.com/office/drawing/2014/main" id="{AD22B7CA-1391-6D59-ADAB-5358053D326A}"/>
                </a:ext>
              </a:extLst>
            </p:cNvPr>
            <p:cNvSpPr/>
            <p:nvPr/>
          </p:nvSpPr>
          <p:spPr>
            <a:xfrm>
              <a:off x="2261126" y="5239098"/>
              <a:ext cx="5319714" cy="46664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latin typeface="Consolas"/>
                </a:rPr>
                <a:t>Scripts/BuildDatabank/searchDATABANK.py</a:t>
              </a:r>
            </a:p>
          </p:txBody>
        </p:sp>
        <p:sp>
          <p:nvSpPr>
            <p:cNvPr id="13" name="Arrow: Down 12">
              <a:extLst>
                <a:ext uri="{FF2B5EF4-FFF2-40B4-BE49-F238E27FC236}">
                  <a16:creationId xmlns:a16="http://schemas.microsoft.com/office/drawing/2014/main" id="{BE51AB3E-5482-7195-9B60-B0568C543E5C}"/>
                </a:ext>
              </a:extLst>
            </p:cNvPr>
            <p:cNvSpPr/>
            <p:nvPr/>
          </p:nvSpPr>
          <p:spPr>
            <a:xfrm>
              <a:off x="5138277" y="4032715"/>
              <a:ext cx="260482" cy="1020343"/>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extBox 15">
            <a:extLst>
              <a:ext uri="{FF2B5EF4-FFF2-40B4-BE49-F238E27FC236}">
                <a16:creationId xmlns:a16="http://schemas.microsoft.com/office/drawing/2014/main" id="{1E590449-01A0-794B-22C2-00DD8FA51B49}"/>
              </a:ext>
            </a:extLst>
          </p:cNvPr>
          <p:cNvSpPr txBox="1"/>
          <p:nvPr/>
        </p:nvSpPr>
        <p:spPr>
          <a:xfrm>
            <a:off x="1462005" y="1422741"/>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dirty="0" err="1">
                <a:solidFill>
                  <a:srgbClr val="FFFF00"/>
                </a:solidFill>
              </a:rPr>
              <a:t>README.yaml</a:t>
            </a:r>
          </a:p>
        </p:txBody>
      </p:sp>
      <p:sp>
        <p:nvSpPr>
          <p:cNvPr id="17" name="TextBox 16">
            <a:extLst>
              <a:ext uri="{FF2B5EF4-FFF2-40B4-BE49-F238E27FC236}">
                <a16:creationId xmlns:a16="http://schemas.microsoft.com/office/drawing/2014/main" id="{09A721A8-12C2-AAE1-2CF5-1B735BE43C74}"/>
              </a:ext>
            </a:extLst>
          </p:cNvPr>
          <p:cNvSpPr txBox="1"/>
          <p:nvPr/>
        </p:nvSpPr>
        <p:spPr>
          <a:xfrm>
            <a:off x="8398446" y="4145770"/>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dirty="0" err="1">
                <a:solidFill>
                  <a:srgbClr val="FFFF00"/>
                </a:solidFill>
              </a:rPr>
              <a:t>README.yaml</a:t>
            </a:r>
          </a:p>
        </p:txBody>
      </p:sp>
      <p:sp>
        <p:nvSpPr>
          <p:cNvPr id="18" name="TextBox 17">
            <a:extLst>
              <a:ext uri="{FF2B5EF4-FFF2-40B4-BE49-F238E27FC236}">
                <a16:creationId xmlns:a16="http://schemas.microsoft.com/office/drawing/2014/main" id="{61C17EF5-38DA-51DB-9775-4533888E208E}"/>
              </a:ext>
            </a:extLst>
          </p:cNvPr>
          <p:cNvSpPr txBox="1"/>
          <p:nvPr/>
        </p:nvSpPr>
        <p:spPr>
          <a:xfrm>
            <a:off x="8656181" y="3708740"/>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dirty="0">
                <a:solidFill>
                  <a:srgbClr val="FFFF00"/>
                </a:solidFill>
              </a:rPr>
              <a:t>Experiment's</a:t>
            </a:r>
            <a:endParaRPr lang="en-US" dirty="0"/>
          </a:p>
        </p:txBody>
      </p:sp>
      <p:grpSp>
        <p:nvGrpSpPr>
          <p:cNvPr id="21" name="Group 20">
            <a:extLst>
              <a:ext uri="{FF2B5EF4-FFF2-40B4-BE49-F238E27FC236}">
                <a16:creationId xmlns:a16="http://schemas.microsoft.com/office/drawing/2014/main" id="{BC92C249-D7E1-19C8-6211-669469947B5E}"/>
              </a:ext>
            </a:extLst>
          </p:cNvPr>
          <p:cNvGrpSpPr/>
          <p:nvPr/>
        </p:nvGrpSpPr>
        <p:grpSpPr>
          <a:xfrm>
            <a:off x="7811950" y="4952593"/>
            <a:ext cx="4279199" cy="1803435"/>
            <a:chOff x="7811950" y="4952593"/>
            <a:chExt cx="4279199" cy="1803435"/>
          </a:xfrm>
        </p:grpSpPr>
        <p:pic>
          <p:nvPicPr>
            <p:cNvPr id="6" name="Picture 5" descr="A screen shot of a computer code&#10;&#10;AI-generated content may be incorrect.">
              <a:extLst>
                <a:ext uri="{FF2B5EF4-FFF2-40B4-BE49-F238E27FC236}">
                  <a16:creationId xmlns:a16="http://schemas.microsoft.com/office/drawing/2014/main" id="{29A97366-AFAD-C8E8-C1DA-3435E51E91F3}"/>
                </a:ext>
              </a:extLst>
            </p:cNvPr>
            <p:cNvPicPr>
              <a:picLocks noChangeAspect="1"/>
            </p:cNvPicPr>
            <p:nvPr/>
          </p:nvPicPr>
          <p:blipFill>
            <a:blip r:embed="rId5"/>
            <a:stretch>
              <a:fillRect/>
            </a:stretch>
          </p:blipFill>
          <p:spPr>
            <a:xfrm>
              <a:off x="8393206" y="5054974"/>
              <a:ext cx="3697943" cy="1701054"/>
            </a:xfrm>
            <a:prstGeom prst="rect">
              <a:avLst/>
            </a:prstGeom>
          </p:spPr>
        </p:pic>
        <p:sp>
          <p:nvSpPr>
            <p:cNvPr id="12" name="Arrow: Down 11">
              <a:extLst>
                <a:ext uri="{FF2B5EF4-FFF2-40B4-BE49-F238E27FC236}">
                  <a16:creationId xmlns:a16="http://schemas.microsoft.com/office/drawing/2014/main" id="{9252D0B7-F1C3-AD2C-089C-A738799E77D4}"/>
                </a:ext>
              </a:extLst>
            </p:cNvPr>
            <p:cNvSpPr/>
            <p:nvPr/>
          </p:nvSpPr>
          <p:spPr>
            <a:xfrm rot="16200000">
              <a:off x="7906130" y="5254156"/>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CFCE5C27-D1E9-11BC-2F11-47337D85227B}"/>
                </a:ext>
              </a:extLst>
            </p:cNvPr>
            <p:cNvSpPr txBox="1"/>
            <p:nvPr/>
          </p:nvSpPr>
          <p:spPr>
            <a:xfrm>
              <a:off x="8869092" y="4952593"/>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dirty="0" err="1">
                  <a:solidFill>
                    <a:srgbClr val="FFFF00"/>
                  </a:solidFill>
                </a:rPr>
                <a:t>README.yaml</a:t>
              </a:r>
            </a:p>
          </p:txBody>
        </p:sp>
      </p:grpSp>
    </p:spTree>
    <p:extLst>
      <p:ext uri="{BB962C8B-B14F-4D97-AF65-F5344CB8AC3E}">
        <p14:creationId xmlns:p14="http://schemas.microsoft.com/office/powerpoint/2010/main" val="2519426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35F278-B105-FCCD-51D3-B1ED17FBB8FB}"/>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8492A450-A489-E6F5-06EE-11AC4EF270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F8DF5F-93D1-BA36-87F4-9F9AE928F74E}"/>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dirty="0">
                <a:solidFill>
                  <a:schemeClr val="bg1"/>
                </a:solidFill>
              </a:rPr>
              <a:t>Building script 3: </a:t>
            </a:r>
            <a:r>
              <a:rPr lang="en-US" sz="3200" i="1" dirty="0">
                <a:solidFill>
                  <a:schemeClr val="bg1"/>
                </a:solidFill>
                <a:latin typeface="Consolas"/>
              </a:rPr>
              <a:t>QualityEvaluation.py</a:t>
            </a:r>
          </a:p>
        </p:txBody>
      </p:sp>
      <p:pic>
        <p:nvPicPr>
          <p:cNvPr id="3" name="Picture 2" descr="Thumbnail Image A cartoon-style illustration of two meduzoids—creatures resembling phospholipids with a round head and two legs extending directly from the head—working together in a large factory. The meduzoids are using oversized wrenches to adjust large screws on a massive, complex industrial machine. The factory background is filled with pipes, gears, and glowing control panels. The meduzoids look focused and determined, with expressive cartoon eyes. The scene is colorful, whimsical, and slightly futuristic.">
            <a:extLst>
              <a:ext uri="{FF2B5EF4-FFF2-40B4-BE49-F238E27FC236}">
                <a16:creationId xmlns:a16="http://schemas.microsoft.com/office/drawing/2014/main" id="{006347E3-B85C-FE7C-A721-B91702668FD2}"/>
              </a:ext>
            </a:extLst>
          </p:cNvPr>
          <p:cNvPicPr>
            <a:picLocks noChangeAspect="1"/>
          </p:cNvPicPr>
          <p:nvPr/>
        </p:nvPicPr>
        <p:blipFill>
          <a:blip r:embed="rId2"/>
          <a:stretch>
            <a:fillRect/>
          </a:stretch>
        </p:blipFill>
        <p:spPr>
          <a:xfrm>
            <a:off x="0" y="0"/>
            <a:ext cx="627530" cy="638736"/>
          </a:xfrm>
          <a:prstGeom prst="rect">
            <a:avLst/>
          </a:prstGeom>
        </p:spPr>
      </p:pic>
      <p:sp>
        <p:nvSpPr>
          <p:cNvPr id="8" name="Rectangle 7">
            <a:extLst>
              <a:ext uri="{FF2B5EF4-FFF2-40B4-BE49-F238E27FC236}">
                <a16:creationId xmlns:a16="http://schemas.microsoft.com/office/drawing/2014/main" id="{8B692FAE-8BF5-CF9E-E045-83A41070C092}"/>
              </a:ext>
            </a:extLst>
          </p:cNvPr>
          <p:cNvSpPr/>
          <p:nvPr/>
        </p:nvSpPr>
        <p:spPr>
          <a:xfrm>
            <a:off x="4592101" y="3064343"/>
            <a:ext cx="6433165" cy="1338633"/>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rgbClr val="000000"/>
                </a:solidFill>
                <a:latin typeface="Consolas"/>
              </a:rPr>
              <a:t>Data/Simulations/a8c/902/</a:t>
            </a:r>
            <a:br>
              <a:rPr lang="en-US" dirty="0">
                <a:solidFill>
                  <a:srgbClr val="000000"/>
                </a:solidFill>
                <a:latin typeface="Consolas"/>
              </a:rPr>
            </a:br>
            <a:r>
              <a:rPr lang="en-US">
                <a:solidFill>
                  <a:srgbClr val="000000"/>
                </a:solidFill>
                <a:latin typeface="Consolas"/>
              </a:rPr>
              <a:t>a8c902af83267fc386b4222715cf64fffbb3468f/</a:t>
            </a:r>
            <a:br>
              <a:rPr lang="en-US" dirty="0">
                <a:solidFill>
                  <a:srgbClr val="000000"/>
                </a:solidFill>
                <a:latin typeface="Consolas"/>
              </a:rPr>
            </a:br>
            <a:r>
              <a:rPr lang="en-US">
                <a:solidFill>
                  <a:srgbClr val="000000"/>
                </a:solidFill>
                <a:latin typeface="Consolas"/>
              </a:rPr>
              <a:t>fd8a26805af5559d5a75fd4965ae9ba24b831005/</a:t>
            </a:r>
            <a:br>
              <a:rPr lang="en-US" dirty="0">
                <a:solidFill>
                  <a:srgbClr val="000000"/>
                </a:solidFill>
                <a:latin typeface="Consolas"/>
              </a:rPr>
            </a:br>
            <a:r>
              <a:rPr lang="en-US">
                <a:solidFill>
                  <a:srgbClr val="FF0000"/>
                </a:solidFill>
                <a:latin typeface="Consolas"/>
              </a:rPr>
              <a:t>POPC_OrderParameter.json</a:t>
            </a:r>
          </a:p>
        </p:txBody>
      </p:sp>
      <p:sp>
        <p:nvSpPr>
          <p:cNvPr id="11" name="Rectangle 10">
            <a:extLst>
              <a:ext uri="{FF2B5EF4-FFF2-40B4-BE49-F238E27FC236}">
                <a16:creationId xmlns:a16="http://schemas.microsoft.com/office/drawing/2014/main" id="{C5B5BC8B-D33B-FE98-C17A-AD2FEC49D640}"/>
              </a:ext>
            </a:extLst>
          </p:cNvPr>
          <p:cNvSpPr/>
          <p:nvPr/>
        </p:nvSpPr>
        <p:spPr>
          <a:xfrm>
            <a:off x="4592100" y="1719637"/>
            <a:ext cx="6433165" cy="1338633"/>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rgbClr val="000000"/>
                </a:solidFill>
                <a:latin typeface="Consolas"/>
              </a:rPr>
              <a:t>Data/experiments/</a:t>
            </a:r>
            <a:r>
              <a:rPr lang="en-US" dirty="0" err="1">
                <a:solidFill>
                  <a:srgbClr val="000000"/>
                </a:solidFill>
                <a:latin typeface="Consolas"/>
              </a:rPr>
              <a:t>OrderParameters</a:t>
            </a:r>
            <a:r>
              <a:rPr lang="en-US" dirty="0">
                <a:solidFill>
                  <a:srgbClr val="000000"/>
                </a:solidFill>
                <a:latin typeface="Consolas"/>
              </a:rPr>
              <a:t>/</a:t>
            </a:r>
            <a:br>
              <a:rPr lang="en-US" dirty="0">
                <a:solidFill>
                  <a:srgbClr val="000000"/>
                </a:solidFill>
                <a:latin typeface="Consolas"/>
              </a:rPr>
            </a:br>
            <a:r>
              <a:rPr lang="en-US" dirty="0">
                <a:solidFill>
                  <a:srgbClr val="000000"/>
                </a:solidFill>
                <a:latin typeface="Consolas"/>
              </a:rPr>
              <a:t>10.1021/acs.jpcb.4c04719/2/</a:t>
            </a:r>
            <a:br>
              <a:rPr lang="en-US" dirty="0">
                <a:solidFill>
                  <a:srgbClr val="000000"/>
                </a:solidFill>
                <a:latin typeface="Consolas"/>
              </a:rPr>
            </a:br>
            <a:r>
              <a:rPr lang="en-US" dirty="0" err="1">
                <a:solidFill>
                  <a:srgbClr val="FF0000"/>
                </a:solidFill>
                <a:latin typeface="Consolas"/>
              </a:rPr>
              <a:t>POPC_OrderParameter.json</a:t>
            </a:r>
          </a:p>
        </p:txBody>
      </p:sp>
      <p:grpSp>
        <p:nvGrpSpPr>
          <p:cNvPr id="18" name="Group 17">
            <a:extLst>
              <a:ext uri="{FF2B5EF4-FFF2-40B4-BE49-F238E27FC236}">
                <a16:creationId xmlns:a16="http://schemas.microsoft.com/office/drawing/2014/main" id="{60A24983-C162-A372-5B60-119BA957313D}"/>
              </a:ext>
            </a:extLst>
          </p:cNvPr>
          <p:cNvGrpSpPr/>
          <p:nvPr/>
        </p:nvGrpSpPr>
        <p:grpSpPr>
          <a:xfrm>
            <a:off x="560295" y="1715621"/>
            <a:ext cx="4240936" cy="1701054"/>
            <a:chOff x="560295" y="1715621"/>
            <a:chExt cx="4240936" cy="1701054"/>
          </a:xfrm>
        </p:grpSpPr>
        <p:pic>
          <p:nvPicPr>
            <p:cNvPr id="10" name="Picture 9" descr="A screen shot of a computer code&#10;&#10;AI-generated content may be incorrect.">
              <a:extLst>
                <a:ext uri="{FF2B5EF4-FFF2-40B4-BE49-F238E27FC236}">
                  <a16:creationId xmlns:a16="http://schemas.microsoft.com/office/drawing/2014/main" id="{36503294-661C-EE45-1D9C-BEA890C27DAF}"/>
                </a:ext>
              </a:extLst>
            </p:cNvPr>
            <p:cNvPicPr>
              <a:picLocks noChangeAspect="1"/>
            </p:cNvPicPr>
            <p:nvPr/>
          </p:nvPicPr>
          <p:blipFill>
            <a:blip r:embed="rId3"/>
            <a:stretch>
              <a:fillRect/>
            </a:stretch>
          </p:blipFill>
          <p:spPr>
            <a:xfrm>
              <a:off x="560295" y="1715621"/>
              <a:ext cx="3697943" cy="1701054"/>
            </a:xfrm>
            <a:prstGeom prst="rect">
              <a:avLst/>
            </a:prstGeom>
          </p:spPr>
        </p:pic>
        <p:sp>
          <p:nvSpPr>
            <p:cNvPr id="13" name="Oval 12">
              <a:extLst>
                <a:ext uri="{FF2B5EF4-FFF2-40B4-BE49-F238E27FC236}">
                  <a16:creationId xmlns:a16="http://schemas.microsoft.com/office/drawing/2014/main" id="{7766045B-0AAE-F417-D776-804DB2D805DD}"/>
                </a:ext>
              </a:extLst>
            </p:cNvPr>
            <p:cNvSpPr/>
            <p:nvPr/>
          </p:nvSpPr>
          <p:spPr>
            <a:xfrm>
              <a:off x="4392299" y="2867880"/>
              <a:ext cx="408932" cy="392117"/>
            </a:xfrm>
            <a:prstGeom prst="ellipse">
              <a:avLst/>
            </a:prstGeom>
            <a:no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grpSp>
      <p:grpSp>
        <p:nvGrpSpPr>
          <p:cNvPr id="19" name="Group 18">
            <a:extLst>
              <a:ext uri="{FF2B5EF4-FFF2-40B4-BE49-F238E27FC236}">
                <a16:creationId xmlns:a16="http://schemas.microsoft.com/office/drawing/2014/main" id="{03D5D269-E225-A741-AAC7-49471EA0C5A4}"/>
              </a:ext>
            </a:extLst>
          </p:cNvPr>
          <p:cNvGrpSpPr/>
          <p:nvPr/>
        </p:nvGrpSpPr>
        <p:grpSpPr>
          <a:xfrm>
            <a:off x="4939333" y="4671450"/>
            <a:ext cx="5745537" cy="1045498"/>
            <a:chOff x="4939333" y="4671450"/>
            <a:chExt cx="5745537" cy="1045498"/>
          </a:xfrm>
        </p:grpSpPr>
        <p:sp>
          <p:nvSpPr>
            <p:cNvPr id="6" name="Rectangle 5">
              <a:extLst>
                <a:ext uri="{FF2B5EF4-FFF2-40B4-BE49-F238E27FC236}">
                  <a16:creationId xmlns:a16="http://schemas.microsoft.com/office/drawing/2014/main" id="{7FFC13FC-FE1C-A112-0753-D12A98A98075}"/>
                </a:ext>
              </a:extLst>
            </p:cNvPr>
            <p:cNvSpPr/>
            <p:nvPr/>
          </p:nvSpPr>
          <p:spPr>
            <a:xfrm>
              <a:off x="4939333" y="5317539"/>
              <a:ext cx="5745537" cy="39940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latin typeface="Consolas"/>
                </a:rPr>
                <a:t>Scripts/BuildDatabank/QualityEvaluation.py</a:t>
              </a:r>
            </a:p>
          </p:txBody>
        </p:sp>
        <p:sp>
          <p:nvSpPr>
            <p:cNvPr id="16" name="Arrow: Down 15">
              <a:extLst>
                <a:ext uri="{FF2B5EF4-FFF2-40B4-BE49-F238E27FC236}">
                  <a16:creationId xmlns:a16="http://schemas.microsoft.com/office/drawing/2014/main" id="{5D6503E7-FF76-12F9-4ED7-829A8D44AFFB}"/>
                </a:ext>
              </a:extLst>
            </p:cNvPr>
            <p:cNvSpPr/>
            <p:nvPr/>
          </p:nvSpPr>
          <p:spPr>
            <a:xfrm>
              <a:off x="7693218" y="4671450"/>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B10F851C-BA76-E22D-B187-7B4132F798DA}"/>
              </a:ext>
            </a:extLst>
          </p:cNvPr>
          <p:cNvGrpSpPr/>
          <p:nvPr/>
        </p:nvGrpSpPr>
        <p:grpSpPr>
          <a:xfrm>
            <a:off x="557492" y="3908331"/>
            <a:ext cx="4128623" cy="2828925"/>
            <a:chOff x="557492" y="3908331"/>
            <a:chExt cx="4128623" cy="2828925"/>
          </a:xfrm>
        </p:grpSpPr>
        <p:pic>
          <p:nvPicPr>
            <p:cNvPr id="4" name="Picture 3" descr="A screen shot of a computer program&#10;&#10;AI-generated content may be incorrect.">
              <a:extLst>
                <a:ext uri="{FF2B5EF4-FFF2-40B4-BE49-F238E27FC236}">
                  <a16:creationId xmlns:a16="http://schemas.microsoft.com/office/drawing/2014/main" id="{79EF53EA-CA0F-14EE-3D4D-2A16B82A943B}"/>
                </a:ext>
              </a:extLst>
            </p:cNvPr>
            <p:cNvPicPr>
              <a:picLocks noChangeAspect="1"/>
            </p:cNvPicPr>
            <p:nvPr/>
          </p:nvPicPr>
          <p:blipFill>
            <a:blip r:embed="rId4"/>
            <a:stretch>
              <a:fillRect/>
            </a:stretch>
          </p:blipFill>
          <p:spPr>
            <a:xfrm>
              <a:off x="557492" y="3908331"/>
              <a:ext cx="3524250" cy="2828925"/>
            </a:xfrm>
            <a:prstGeom prst="rect">
              <a:avLst/>
            </a:prstGeom>
          </p:spPr>
        </p:pic>
        <p:sp>
          <p:nvSpPr>
            <p:cNvPr id="17" name="Arrow: Down 16">
              <a:extLst>
                <a:ext uri="{FF2B5EF4-FFF2-40B4-BE49-F238E27FC236}">
                  <a16:creationId xmlns:a16="http://schemas.microsoft.com/office/drawing/2014/main" id="{C67E290E-B330-2171-D930-A0BC55757717}"/>
                </a:ext>
              </a:extLst>
            </p:cNvPr>
            <p:cNvSpPr/>
            <p:nvPr/>
          </p:nvSpPr>
          <p:spPr>
            <a:xfrm rot="5400000">
              <a:off x="4353864" y="5298979"/>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8D9D33BA-BA59-295C-EB20-FD51DA1BBE54}"/>
              </a:ext>
            </a:extLst>
          </p:cNvPr>
          <p:cNvSpPr txBox="1"/>
          <p:nvPr/>
        </p:nvSpPr>
        <p:spPr>
          <a:xfrm>
            <a:off x="4278085" y="6368142"/>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dirty="0"/>
              <a:t>+Quality</a:t>
            </a:r>
            <a:endParaRPr lang="en-US" dirty="0"/>
          </a:p>
        </p:txBody>
      </p:sp>
    </p:spTree>
    <p:extLst>
      <p:ext uri="{BB962C8B-B14F-4D97-AF65-F5344CB8AC3E}">
        <p14:creationId xmlns:p14="http://schemas.microsoft.com/office/powerpoint/2010/main" val="1332827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70233B-7262-E6A1-F4DB-2F1BB7023557}"/>
            </a:ext>
          </a:extLst>
        </p:cNvPr>
        <p:cNvGrpSpPr/>
        <p:nvPr/>
      </p:nvGrpSpPr>
      <p:grpSpPr>
        <a:xfrm>
          <a:off x="0" y="0"/>
          <a:ext cx="0" cy="0"/>
          <a:chOff x="0" y="0"/>
          <a:chExt cx="0" cy="0"/>
        </a:xfrm>
      </p:grpSpPr>
      <p:sp>
        <p:nvSpPr>
          <p:cNvPr id="16" name="Rectangle 15">
            <a:extLst>
              <a:ext uri="{FF2B5EF4-FFF2-40B4-BE49-F238E27FC236}">
                <a16:creationId xmlns:a16="http://schemas.microsoft.com/office/drawing/2014/main" id="{0FBBCC68-2807-B3FB-6664-BA0834556B86}"/>
              </a:ext>
            </a:extLst>
          </p:cNvPr>
          <p:cNvSpPr/>
          <p:nvPr/>
        </p:nvSpPr>
        <p:spPr>
          <a:xfrm>
            <a:off x="321128" y="2392136"/>
            <a:ext cx="4060371" cy="366848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sz="1200" dirty="0">
                <a:solidFill>
                  <a:srgbClr val="FFFF00"/>
                </a:solidFill>
                <a:latin typeface="Consolas"/>
              </a:rPr>
              <a:t>Data/Simulations/a8c/902/</a:t>
            </a:r>
            <a:br>
              <a:rPr lang="en-US" sz="1200" dirty="0">
                <a:solidFill>
                  <a:srgbClr val="FFFF00"/>
                </a:solidFill>
                <a:latin typeface="Consolas"/>
              </a:rPr>
            </a:br>
            <a:r>
              <a:rPr lang="en-US" sz="1200" dirty="0">
                <a:solidFill>
                  <a:srgbClr val="FFFF00"/>
                </a:solidFill>
                <a:latin typeface="Consolas"/>
              </a:rPr>
              <a:t>a8c902af83267fc386b4222715cf64fffbb3468f/</a:t>
            </a:r>
            <a:br>
              <a:rPr lang="en-US" sz="1200" dirty="0">
                <a:solidFill>
                  <a:srgbClr val="FFFF00"/>
                </a:solidFill>
                <a:latin typeface="Consolas"/>
              </a:rPr>
            </a:br>
            <a:r>
              <a:rPr lang="en-US" sz="1200" dirty="0">
                <a:solidFill>
                  <a:srgbClr val="FFFF00"/>
                </a:solidFill>
                <a:latin typeface="Consolas"/>
              </a:rPr>
              <a:t>fd8a26805af5559d5a75fd4965ae9ba24b831005/</a:t>
            </a:r>
          </a:p>
        </p:txBody>
      </p:sp>
      <p:sp>
        <p:nvSpPr>
          <p:cNvPr id="15" name="Rectangle 14">
            <a:extLst>
              <a:ext uri="{FF2B5EF4-FFF2-40B4-BE49-F238E27FC236}">
                <a16:creationId xmlns:a16="http://schemas.microsoft.com/office/drawing/2014/main" id="{6DED8A3F-E60F-9488-9D59-54D4B95FB8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D9A55D-1ADC-8C97-022D-1B1111CAD565}"/>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dirty="0">
                <a:solidFill>
                  <a:schemeClr val="bg1"/>
                </a:solidFill>
              </a:rPr>
              <a:t>Simulation record is </a:t>
            </a:r>
            <a:r>
              <a:rPr lang="en-US" sz="3200" dirty="0">
                <a:solidFill>
                  <a:schemeClr val="bg1"/>
                </a:solidFill>
                <a:latin typeface="Aptos Display"/>
              </a:rPr>
              <a:t>done! </a:t>
            </a:r>
            <a:endParaRPr lang="en-US" sz="3200" i="1" dirty="0">
              <a:solidFill>
                <a:schemeClr val="bg1"/>
              </a:solidFill>
              <a:latin typeface="Consolas"/>
            </a:endParaRPr>
          </a:p>
        </p:txBody>
      </p:sp>
      <p:pic>
        <p:nvPicPr>
          <p:cNvPr id="3" name="Picture 2" descr="Thumbnail Image A cartoon-style illustration of two meduzoids—creatures resembling phospholipids with a round head and two legs extending directly from the head—working together in a large factory. The meduzoids are using oversized wrenches to adjust large screws on a massive, complex industrial machine. The factory background is filled with pipes, gears, and glowing control panels. The meduzoids look focused and determined, with expressive cartoon eyes. The scene is colorful, whimsical, and slightly futuristic.">
            <a:extLst>
              <a:ext uri="{FF2B5EF4-FFF2-40B4-BE49-F238E27FC236}">
                <a16:creationId xmlns:a16="http://schemas.microsoft.com/office/drawing/2014/main" id="{81D3BF55-E883-A931-E2E1-8276A10D001E}"/>
              </a:ext>
            </a:extLst>
          </p:cNvPr>
          <p:cNvPicPr>
            <a:picLocks noChangeAspect="1"/>
          </p:cNvPicPr>
          <p:nvPr/>
        </p:nvPicPr>
        <p:blipFill>
          <a:blip r:embed="rId2"/>
          <a:stretch>
            <a:fillRect/>
          </a:stretch>
        </p:blipFill>
        <p:spPr>
          <a:xfrm>
            <a:off x="0" y="0"/>
            <a:ext cx="627530" cy="638736"/>
          </a:xfrm>
          <a:prstGeom prst="rect">
            <a:avLst/>
          </a:prstGeom>
        </p:spPr>
      </p:pic>
      <p:pic>
        <p:nvPicPr>
          <p:cNvPr id="4" name="Picture 3" descr="A screen shot of a computer program&#10;&#10;AI-generated content may be incorrect.">
            <a:extLst>
              <a:ext uri="{FF2B5EF4-FFF2-40B4-BE49-F238E27FC236}">
                <a16:creationId xmlns:a16="http://schemas.microsoft.com/office/drawing/2014/main" id="{AC60B796-634D-2FD5-70C8-7A1D53834B8B}"/>
              </a:ext>
            </a:extLst>
          </p:cNvPr>
          <p:cNvPicPr>
            <a:picLocks noChangeAspect="1"/>
          </p:cNvPicPr>
          <p:nvPr/>
        </p:nvPicPr>
        <p:blipFill>
          <a:blip r:embed="rId3"/>
          <a:stretch>
            <a:fillRect/>
          </a:stretch>
        </p:blipFill>
        <p:spPr>
          <a:xfrm>
            <a:off x="557492" y="3037795"/>
            <a:ext cx="3524250" cy="2828925"/>
          </a:xfrm>
          <a:prstGeom prst="rect">
            <a:avLst/>
          </a:prstGeom>
        </p:spPr>
      </p:pic>
      <p:sp>
        <p:nvSpPr>
          <p:cNvPr id="5" name="TextBox 4">
            <a:extLst>
              <a:ext uri="{FF2B5EF4-FFF2-40B4-BE49-F238E27FC236}">
                <a16:creationId xmlns:a16="http://schemas.microsoft.com/office/drawing/2014/main" id="{E580E5B5-01E5-1903-A5FA-ADF040DE9C83}"/>
              </a:ext>
            </a:extLst>
          </p:cNvPr>
          <p:cNvSpPr txBox="1"/>
          <p:nvPr/>
        </p:nvSpPr>
        <p:spPr>
          <a:xfrm>
            <a:off x="6866942" y="2028715"/>
            <a:ext cx="296731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Push to a branch in your fork</a:t>
            </a:r>
          </a:p>
        </p:txBody>
      </p:sp>
      <p:sp>
        <p:nvSpPr>
          <p:cNvPr id="6" name="Arrow: Down 5">
            <a:extLst>
              <a:ext uri="{FF2B5EF4-FFF2-40B4-BE49-F238E27FC236}">
                <a16:creationId xmlns:a16="http://schemas.microsoft.com/office/drawing/2014/main" id="{5D6503E7-FF76-12F9-4ED7-829A8D44AFFB}"/>
              </a:ext>
            </a:extLst>
          </p:cNvPr>
          <p:cNvSpPr/>
          <p:nvPr/>
        </p:nvSpPr>
        <p:spPr>
          <a:xfrm>
            <a:off x="8186277" y="2575950"/>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7" name="TextBox 6">
            <a:extLst>
              <a:ext uri="{FF2B5EF4-FFF2-40B4-BE49-F238E27FC236}">
                <a16:creationId xmlns:a16="http://schemas.microsoft.com/office/drawing/2014/main" id="{2CE639EC-049B-A139-2A00-E18619C9AA93}"/>
              </a:ext>
            </a:extLst>
          </p:cNvPr>
          <p:cNvSpPr txBox="1"/>
          <p:nvPr/>
        </p:nvSpPr>
        <p:spPr>
          <a:xfrm>
            <a:off x="7281559" y="3059655"/>
            <a:ext cx="214928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Open pull-request</a:t>
            </a:r>
          </a:p>
        </p:txBody>
      </p:sp>
      <p:sp>
        <p:nvSpPr>
          <p:cNvPr id="8" name="Arrow: Down 7">
            <a:extLst>
              <a:ext uri="{FF2B5EF4-FFF2-40B4-BE49-F238E27FC236}">
                <a16:creationId xmlns:a16="http://schemas.microsoft.com/office/drawing/2014/main" id="{7FF42611-892E-4C7C-71E6-70E062B6B120}"/>
              </a:ext>
            </a:extLst>
          </p:cNvPr>
          <p:cNvSpPr/>
          <p:nvPr/>
        </p:nvSpPr>
        <p:spPr>
          <a:xfrm>
            <a:off x="8197482" y="3550861"/>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 name="TextBox 8">
            <a:extLst>
              <a:ext uri="{FF2B5EF4-FFF2-40B4-BE49-F238E27FC236}">
                <a16:creationId xmlns:a16="http://schemas.microsoft.com/office/drawing/2014/main" id="{5CAC4F3A-D190-F589-80DF-A71F7B38FF28}"/>
              </a:ext>
            </a:extLst>
          </p:cNvPr>
          <p:cNvSpPr txBox="1"/>
          <p:nvPr/>
        </p:nvSpPr>
        <p:spPr>
          <a:xfrm>
            <a:off x="7550501" y="4023360"/>
            <a:ext cx="153296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Get reviewed</a:t>
            </a:r>
          </a:p>
        </p:txBody>
      </p:sp>
      <p:sp>
        <p:nvSpPr>
          <p:cNvPr id="10" name="Arrow: Down 9">
            <a:extLst>
              <a:ext uri="{FF2B5EF4-FFF2-40B4-BE49-F238E27FC236}">
                <a16:creationId xmlns:a16="http://schemas.microsoft.com/office/drawing/2014/main" id="{5A08829C-8DCF-4C4E-A4C8-8E0A0DE01245}"/>
              </a:ext>
            </a:extLst>
          </p:cNvPr>
          <p:cNvSpPr/>
          <p:nvPr/>
        </p:nvSpPr>
        <p:spPr>
          <a:xfrm>
            <a:off x="8197481" y="4413714"/>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TextBox 10">
            <a:extLst>
              <a:ext uri="{FF2B5EF4-FFF2-40B4-BE49-F238E27FC236}">
                <a16:creationId xmlns:a16="http://schemas.microsoft.com/office/drawing/2014/main" id="{26DEFC04-B208-4A21-9B11-D28495D0131C}"/>
              </a:ext>
            </a:extLst>
          </p:cNvPr>
          <p:cNvSpPr txBox="1"/>
          <p:nvPr/>
        </p:nvSpPr>
        <p:spPr>
          <a:xfrm>
            <a:off x="7393619" y="4886213"/>
            <a:ext cx="200361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t>Rebase&amp;merge</a:t>
            </a:r>
          </a:p>
        </p:txBody>
      </p:sp>
      <p:sp>
        <p:nvSpPr>
          <p:cNvPr id="12" name="Arrow: Down 11">
            <a:extLst>
              <a:ext uri="{FF2B5EF4-FFF2-40B4-BE49-F238E27FC236}">
                <a16:creationId xmlns:a16="http://schemas.microsoft.com/office/drawing/2014/main" id="{D7399711-89B8-8606-CE67-5C2B9D31B8A7}"/>
              </a:ext>
            </a:extLst>
          </p:cNvPr>
          <p:cNvSpPr/>
          <p:nvPr/>
        </p:nvSpPr>
        <p:spPr>
          <a:xfrm>
            <a:off x="8197481" y="5321390"/>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TextBox 12">
            <a:extLst>
              <a:ext uri="{FF2B5EF4-FFF2-40B4-BE49-F238E27FC236}">
                <a16:creationId xmlns:a16="http://schemas.microsoft.com/office/drawing/2014/main" id="{915512C9-BC06-EB2A-1C82-2217A7DECAB0}"/>
              </a:ext>
            </a:extLst>
          </p:cNvPr>
          <p:cNvSpPr txBox="1"/>
          <p:nvPr/>
        </p:nvSpPr>
        <p:spPr>
          <a:xfrm>
            <a:off x="7393619" y="5872330"/>
            <a:ext cx="240702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FF0000"/>
                </a:solidFill>
              </a:rPr>
              <a:t>Post-merge actions</a:t>
            </a:r>
          </a:p>
        </p:txBody>
      </p:sp>
      <p:sp>
        <p:nvSpPr>
          <p:cNvPr id="14" name="TextBox 13">
            <a:extLst>
              <a:ext uri="{FF2B5EF4-FFF2-40B4-BE49-F238E27FC236}">
                <a16:creationId xmlns:a16="http://schemas.microsoft.com/office/drawing/2014/main" id="{E9B05487-31EC-BAFC-B38B-0C87657FEE83}"/>
              </a:ext>
            </a:extLst>
          </p:cNvPr>
          <p:cNvSpPr txBox="1"/>
          <p:nvPr/>
        </p:nvSpPr>
        <p:spPr>
          <a:xfrm>
            <a:off x="8749530" y="3653565"/>
            <a:ext cx="214928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FF0000"/>
                </a:solidFill>
              </a:rPr>
              <a:t>Pre-merge actions</a:t>
            </a:r>
          </a:p>
        </p:txBody>
      </p:sp>
      <p:sp>
        <p:nvSpPr>
          <p:cNvPr id="18" name="TextBox 17">
            <a:extLst>
              <a:ext uri="{FF2B5EF4-FFF2-40B4-BE49-F238E27FC236}">
                <a16:creationId xmlns:a16="http://schemas.microsoft.com/office/drawing/2014/main" id="{B7B05095-8469-A27D-0D40-C17E641F7CBD}"/>
              </a:ext>
            </a:extLst>
          </p:cNvPr>
          <p:cNvSpPr txBox="1"/>
          <p:nvPr/>
        </p:nvSpPr>
        <p:spPr>
          <a:xfrm>
            <a:off x="315686" y="6237513"/>
            <a:ext cx="625928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dirty="0"/>
              <a:t>README + Computed prop-s + Quality</a:t>
            </a:r>
            <a:endParaRPr lang="en-US" dirty="0" err="1"/>
          </a:p>
        </p:txBody>
      </p:sp>
    </p:spTree>
    <p:extLst>
      <p:ext uri="{BB962C8B-B14F-4D97-AF65-F5344CB8AC3E}">
        <p14:creationId xmlns:p14="http://schemas.microsoft.com/office/powerpoint/2010/main" val="177588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87E3E33-6B3E-99CF-6F49-F0327BF96A7D}"/>
            </a:ext>
          </a:extLst>
        </p:cNvPr>
        <p:cNvGrpSpPr/>
        <p:nvPr/>
      </p:nvGrpSpPr>
      <p:grpSpPr>
        <a:xfrm>
          <a:off x="0" y="0"/>
          <a:ext cx="0" cy="0"/>
          <a:chOff x="0" y="0"/>
          <a:chExt cx="0" cy="0"/>
        </a:xfrm>
      </p:grpSpPr>
      <p:pic>
        <p:nvPicPr>
          <p:cNvPr id="5" name="Picture 4" descr="Thumbnail Image A cartoon-style illustration of two meduzoids (creatures resembling phospholipids with a round head and two legs starting from the head) flying above a futuristic city in a shiny UFO flying saucer. The meduzoids are joyfully piloting the saucer, which is clearly the same machine they were assembling earlier in a factory. The city below is vibrant and full of tall, glowing buildings, with a sunset sky in the background. The style is whimsical and colorful, maintaining the same cartoonish look as the previous image.">
            <a:extLst>
              <a:ext uri="{FF2B5EF4-FFF2-40B4-BE49-F238E27FC236}">
                <a16:creationId xmlns:a16="http://schemas.microsoft.com/office/drawing/2014/main" id="{91EE10D3-E3BC-A8E7-1EE6-05A09747D2D6}"/>
              </a:ext>
            </a:extLst>
          </p:cNvPr>
          <p:cNvPicPr>
            <a:picLocks noChangeAspect="1"/>
          </p:cNvPicPr>
          <p:nvPr/>
        </p:nvPicPr>
        <p:blipFill>
          <a:blip r:embed="rId2"/>
          <a:srcRect t="5502" b="38248"/>
          <a:stretch>
            <a:fillRect/>
          </a:stretch>
        </p:blipFill>
        <p:spPr>
          <a:xfrm>
            <a:off x="20" y="10"/>
            <a:ext cx="12191980" cy="6857990"/>
          </a:xfrm>
          <a:prstGeom prst="rect">
            <a:avLst/>
          </a:prstGeom>
        </p:spPr>
      </p:pic>
      <p:sp>
        <p:nvSpPr>
          <p:cNvPr id="18" name="Rectangle 17">
            <a:extLst>
              <a:ext uri="{FF2B5EF4-FFF2-40B4-BE49-F238E27FC236}">
                <a16:creationId xmlns:a16="http://schemas.microsoft.com/office/drawing/2014/main" id="{E04AFE9C-FD87-766E-FC5F-2F5ABE569E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5BA720-1A35-4F6D-0242-D16C99440966}"/>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dirty="0">
                <a:solidFill>
                  <a:schemeClr val="tx1">
                    <a:lumMod val="85000"/>
                    <a:lumOff val="15000"/>
                  </a:schemeClr>
                </a:solidFill>
              </a:rPr>
              <a:t>Part III: Usage</a:t>
            </a:r>
          </a:p>
        </p:txBody>
      </p:sp>
      <p:cxnSp>
        <p:nvCxnSpPr>
          <p:cNvPr id="19" name="Straight Connector 18">
            <a:extLst>
              <a:ext uri="{FF2B5EF4-FFF2-40B4-BE49-F238E27FC236}">
                <a16:creationId xmlns:a16="http://schemas.microsoft.com/office/drawing/2014/main" id="{666A46A3-FF25-A8D8-B90A-43AD447A2E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5742234-9A3A-F7AE-1B25-292568BF5A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4761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Thumbnail Image A cartoon-style illustration of two meduzoids (creatures resembling phospholipids with a round head and two legs starting from the head) flying above a futuristic city in a shiny UFO flying saucer. The meduzoids are joyfully piloting the saucer, which is clearly the same machine they were assembling earlier in a factory. The city below is vibrant and full of tall, glowing buildings, with a sunset sky in the background. The style is whimsical and colorful, maintaining the same cartoonish look as the previous image.">
            <a:extLst>
              <a:ext uri="{FF2B5EF4-FFF2-40B4-BE49-F238E27FC236}">
                <a16:creationId xmlns:a16="http://schemas.microsoft.com/office/drawing/2014/main" id="{728A30DF-E1BB-1FE8-13ED-2110B925BBCA}"/>
              </a:ext>
            </a:extLst>
          </p:cNvPr>
          <p:cNvPicPr>
            <a:picLocks noChangeAspect="1"/>
          </p:cNvPicPr>
          <p:nvPr/>
        </p:nvPicPr>
        <p:blipFill>
          <a:blip r:embed="rId2"/>
          <a:stretch>
            <a:fillRect/>
          </a:stretch>
        </p:blipFill>
        <p:spPr>
          <a:xfrm>
            <a:off x="0" y="0"/>
            <a:ext cx="581025" cy="628650"/>
          </a:xfrm>
          <a:prstGeom prst="rect">
            <a:avLst/>
          </a:prstGeom>
        </p:spPr>
      </p:pic>
      <p:sp>
        <p:nvSpPr>
          <p:cNvPr id="2" name="Title 1">
            <a:extLst>
              <a:ext uri="{FF2B5EF4-FFF2-40B4-BE49-F238E27FC236}">
                <a16:creationId xmlns:a16="http://schemas.microsoft.com/office/drawing/2014/main" id="{9E770FB7-5D53-C6AB-8FEC-024F9D3AB4C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Getting started</a:t>
            </a:r>
          </a:p>
        </p:txBody>
      </p:sp>
      <p:pic>
        <p:nvPicPr>
          <p:cNvPr id="10" name="Content Placeholder 9" descr="A screen shot of a computer program&#10;&#10;AI-generated content may be incorrect.">
            <a:extLst>
              <a:ext uri="{FF2B5EF4-FFF2-40B4-BE49-F238E27FC236}">
                <a16:creationId xmlns:a16="http://schemas.microsoft.com/office/drawing/2014/main" id="{2ACB43A3-1386-6A5A-4A77-804928E2B337}"/>
              </a:ext>
            </a:extLst>
          </p:cNvPr>
          <p:cNvPicPr>
            <a:picLocks noGrp="1" noChangeAspect="1"/>
          </p:cNvPicPr>
          <p:nvPr>
            <p:ph idx="1"/>
          </p:nvPr>
        </p:nvPicPr>
        <p:blipFill>
          <a:blip r:embed="rId3"/>
          <a:stretch>
            <a:fillRect/>
          </a:stretch>
        </p:blipFill>
        <p:spPr>
          <a:xfrm>
            <a:off x="577207" y="1827627"/>
            <a:ext cx="7050892" cy="2587485"/>
          </a:xfrm>
          <a:prstGeom prst="rect">
            <a:avLst/>
          </a:prstGeom>
        </p:spPr>
      </p:pic>
      <p:sp>
        <p:nvSpPr>
          <p:cNvPr id="11" name="Rectangle: Folded Corner 10">
            <a:extLst>
              <a:ext uri="{FF2B5EF4-FFF2-40B4-BE49-F238E27FC236}">
                <a16:creationId xmlns:a16="http://schemas.microsoft.com/office/drawing/2014/main" id="{ADA6BA5B-9789-309B-83E0-B1B8278D8B9A}"/>
              </a:ext>
            </a:extLst>
          </p:cNvPr>
          <p:cNvSpPr/>
          <p:nvPr/>
        </p:nvSpPr>
        <p:spPr>
          <a:xfrm>
            <a:off x="6644647" y="1952498"/>
            <a:ext cx="3711148" cy="772868"/>
          </a:xfrm>
          <a:prstGeom prst="foldedCorne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Path to the data storage </a:t>
            </a:r>
            <a:br>
              <a:rPr lang="en-US" dirty="0">
                <a:solidFill>
                  <a:schemeClr val="tx1"/>
                </a:solidFill>
              </a:rPr>
            </a:br>
            <a:r>
              <a:rPr lang="en-US" dirty="0">
                <a:solidFill>
                  <a:schemeClr val="tx1"/>
                </a:solidFill>
              </a:rPr>
              <a:t>is set </a:t>
            </a:r>
            <a:r>
              <a:rPr lang="en-US" i="1" dirty="0">
                <a:solidFill>
                  <a:schemeClr val="tx1"/>
                </a:solidFill>
              </a:rPr>
              <a:t>before </a:t>
            </a:r>
            <a:r>
              <a:rPr lang="en-US" dirty="0">
                <a:solidFill>
                  <a:schemeClr val="tx1"/>
                </a:solidFill>
              </a:rPr>
              <a:t>module initialization</a:t>
            </a:r>
            <a:endParaRPr lang="en-US">
              <a:solidFill>
                <a:schemeClr val="tx1"/>
              </a:solidFill>
            </a:endParaRPr>
          </a:p>
        </p:txBody>
      </p:sp>
      <p:pic>
        <p:nvPicPr>
          <p:cNvPr id="17" name="Picture 16" descr="A screen shot of a computer&#10;&#10;AI-generated content may be incorrect.">
            <a:extLst>
              <a:ext uri="{FF2B5EF4-FFF2-40B4-BE49-F238E27FC236}">
                <a16:creationId xmlns:a16="http://schemas.microsoft.com/office/drawing/2014/main" id="{8AE903F1-897A-DA24-984F-C90BE932D964}"/>
              </a:ext>
            </a:extLst>
          </p:cNvPr>
          <p:cNvPicPr>
            <a:picLocks noChangeAspect="1"/>
          </p:cNvPicPr>
          <p:nvPr/>
        </p:nvPicPr>
        <p:blipFill>
          <a:blip r:embed="rId4"/>
          <a:stretch>
            <a:fillRect/>
          </a:stretch>
        </p:blipFill>
        <p:spPr>
          <a:xfrm>
            <a:off x="552174" y="4530651"/>
            <a:ext cx="7608957" cy="2103653"/>
          </a:xfrm>
          <a:prstGeom prst="rect">
            <a:avLst/>
          </a:prstGeom>
        </p:spPr>
      </p:pic>
      <p:sp>
        <p:nvSpPr>
          <p:cNvPr id="16" name="Rectangle: Folded Corner 15">
            <a:extLst>
              <a:ext uri="{FF2B5EF4-FFF2-40B4-BE49-F238E27FC236}">
                <a16:creationId xmlns:a16="http://schemas.microsoft.com/office/drawing/2014/main" id="{4B27AB14-D021-D464-AC4B-332F8443982A}"/>
              </a:ext>
            </a:extLst>
          </p:cNvPr>
          <p:cNvSpPr/>
          <p:nvPr/>
        </p:nvSpPr>
        <p:spPr>
          <a:xfrm>
            <a:off x="7788751" y="5934777"/>
            <a:ext cx="4208104" cy="706608"/>
          </a:xfrm>
          <a:prstGeom prst="foldedCorne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dirty="0">
                <a:solidFill>
                  <a:schemeClr val="tx1"/>
                </a:solidFill>
              </a:rPr>
              <a:t>Hash-path allows to locate the system in `Data/Simulations` folder</a:t>
            </a:r>
          </a:p>
        </p:txBody>
      </p:sp>
      <p:grpSp>
        <p:nvGrpSpPr>
          <p:cNvPr id="19" name="Group 18">
            <a:extLst>
              <a:ext uri="{FF2B5EF4-FFF2-40B4-BE49-F238E27FC236}">
                <a16:creationId xmlns:a16="http://schemas.microsoft.com/office/drawing/2014/main" id="{5DE8A615-AC54-8CAF-BBDC-7913952D4953}"/>
              </a:ext>
            </a:extLst>
          </p:cNvPr>
          <p:cNvGrpSpPr/>
          <p:nvPr/>
        </p:nvGrpSpPr>
        <p:grpSpPr>
          <a:xfrm>
            <a:off x="3903024" y="2933159"/>
            <a:ext cx="7764736" cy="588985"/>
            <a:chOff x="3903024" y="2933159"/>
            <a:chExt cx="7764736" cy="588985"/>
          </a:xfrm>
        </p:grpSpPr>
        <p:sp>
          <p:nvSpPr>
            <p:cNvPr id="13" name="Rectangle: Folded Corner 12">
              <a:extLst>
                <a:ext uri="{FF2B5EF4-FFF2-40B4-BE49-F238E27FC236}">
                  <a16:creationId xmlns:a16="http://schemas.microsoft.com/office/drawing/2014/main" id="{5AC4BB26-E4CB-350E-EA53-B4BB64366119}"/>
                </a:ext>
              </a:extLst>
            </p:cNvPr>
            <p:cNvSpPr/>
            <p:nvPr/>
          </p:nvSpPr>
          <p:spPr>
            <a:xfrm>
              <a:off x="7956612" y="2933159"/>
              <a:ext cx="3711148" cy="496782"/>
            </a:xfrm>
            <a:prstGeom prst="foldedCorne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dirty="0">
                  <a:solidFill>
                    <a:schemeClr val="tx1"/>
                  </a:solidFill>
                </a:rPr>
                <a:t>Construction simulation array</a:t>
              </a:r>
            </a:p>
          </p:txBody>
        </p:sp>
        <p:cxnSp>
          <p:nvCxnSpPr>
            <p:cNvPr id="18" name="Connector: Elbow 17">
              <a:extLst>
                <a:ext uri="{FF2B5EF4-FFF2-40B4-BE49-F238E27FC236}">
                  <a16:creationId xmlns:a16="http://schemas.microsoft.com/office/drawing/2014/main" id="{928DCB41-C6A5-747A-F618-59A19CC453F4}"/>
                </a:ext>
              </a:extLst>
            </p:cNvPr>
            <p:cNvCxnSpPr/>
            <p:nvPr/>
          </p:nvCxnSpPr>
          <p:spPr>
            <a:xfrm flipV="1">
              <a:off x="3903024" y="3201770"/>
              <a:ext cx="3938803" cy="320374"/>
            </a:xfrm>
            <a:prstGeom prst="bentConnector3">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2179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4A00D-3707-CB8B-2DAD-5993E3A9B7E9}"/>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06F2CC96-5E6B-CB2D-52FD-53D17A2DE7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FF87C3-3FB6-C6FF-FAEF-249CA82CEA60}"/>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dirty="0">
                <a:solidFill>
                  <a:schemeClr val="bg1"/>
                </a:solidFill>
              </a:rPr>
              <a:t>System </a:t>
            </a:r>
            <a:r>
              <a:rPr lang="en-US" sz="3200" dirty="0">
                <a:solidFill>
                  <a:schemeClr val="bg1"/>
                </a:solidFill>
              </a:rPr>
              <a:t>entity: access to </a:t>
            </a:r>
            <a:r>
              <a:rPr lang="en-US" sz="3200" dirty="0" err="1">
                <a:solidFill>
                  <a:schemeClr val="bg1"/>
                </a:solidFill>
              </a:rPr>
              <a:t>README.yaml</a:t>
            </a:r>
            <a:endParaRPr lang="en-US" sz="3200" kern="1200" dirty="0" err="1">
              <a:solidFill>
                <a:schemeClr val="bg1"/>
              </a:solidFill>
              <a:latin typeface="+mj-lt"/>
              <a:ea typeface="+mj-ea"/>
              <a:cs typeface="+mj-cs"/>
            </a:endParaRPr>
          </a:p>
        </p:txBody>
      </p:sp>
      <p:sp>
        <p:nvSpPr>
          <p:cNvPr id="13" name="Rectangle: Folded Corner 12">
            <a:extLst>
              <a:ext uri="{FF2B5EF4-FFF2-40B4-BE49-F238E27FC236}">
                <a16:creationId xmlns:a16="http://schemas.microsoft.com/office/drawing/2014/main" id="{1C2390B6-4CAD-7266-081A-1D51954D835F}"/>
              </a:ext>
            </a:extLst>
          </p:cNvPr>
          <p:cNvSpPr/>
          <p:nvPr/>
        </p:nvSpPr>
        <p:spPr>
          <a:xfrm>
            <a:off x="7643010" y="3740307"/>
            <a:ext cx="3711148" cy="754517"/>
          </a:xfrm>
          <a:prstGeom prst="foldedCorne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dirty="0">
                <a:solidFill>
                  <a:schemeClr val="tx1"/>
                </a:solidFill>
                <a:ea typeface="+mn-lt"/>
                <a:cs typeface="+mn-lt"/>
              </a:rPr>
              <a:t>https://www.databank.nmrlipids.fi/trajectories/</a:t>
            </a:r>
            <a:r>
              <a:rPr lang="en-US" b="1" dirty="0">
                <a:solidFill>
                  <a:schemeClr val="tx1"/>
                </a:solidFill>
                <a:ea typeface="+mn-lt"/>
                <a:cs typeface="+mn-lt"/>
              </a:rPr>
              <a:t>353</a:t>
            </a:r>
            <a:endParaRPr lang="en-US" b="1" dirty="0">
              <a:solidFill>
                <a:schemeClr val="tx1"/>
              </a:solidFill>
            </a:endParaRPr>
          </a:p>
        </p:txBody>
      </p:sp>
      <p:pic>
        <p:nvPicPr>
          <p:cNvPr id="5" name="Picture 4" descr="A screenshot of a computer program&#10;&#10;AI-generated content may be incorrect.">
            <a:extLst>
              <a:ext uri="{FF2B5EF4-FFF2-40B4-BE49-F238E27FC236}">
                <a16:creationId xmlns:a16="http://schemas.microsoft.com/office/drawing/2014/main" id="{890921C0-D137-5850-4027-AC6F2FFA8529}"/>
              </a:ext>
            </a:extLst>
          </p:cNvPr>
          <p:cNvPicPr>
            <a:picLocks noChangeAspect="1"/>
          </p:cNvPicPr>
          <p:nvPr/>
        </p:nvPicPr>
        <p:blipFill>
          <a:blip r:embed="rId2"/>
          <a:stretch>
            <a:fillRect/>
          </a:stretch>
        </p:blipFill>
        <p:spPr>
          <a:xfrm>
            <a:off x="-107" y="1378323"/>
            <a:ext cx="5233362" cy="5479677"/>
          </a:xfrm>
          <a:prstGeom prst="rect">
            <a:avLst/>
          </a:prstGeom>
        </p:spPr>
      </p:pic>
      <p:cxnSp>
        <p:nvCxnSpPr>
          <p:cNvPr id="18" name="Connector: Elbow 17">
            <a:extLst>
              <a:ext uri="{FF2B5EF4-FFF2-40B4-BE49-F238E27FC236}">
                <a16:creationId xmlns:a16="http://schemas.microsoft.com/office/drawing/2014/main" id="{D2816671-CE4A-094F-CB1D-CCA36F7BB8EA}"/>
              </a:ext>
            </a:extLst>
          </p:cNvPr>
          <p:cNvCxnSpPr/>
          <p:nvPr/>
        </p:nvCxnSpPr>
        <p:spPr>
          <a:xfrm flipV="1">
            <a:off x="3510818" y="6227358"/>
            <a:ext cx="3938803" cy="320374"/>
          </a:xfrm>
          <a:prstGeom prst="bentConnector3">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7" name="Rectangle: Folded Corner 6">
            <a:extLst>
              <a:ext uri="{FF2B5EF4-FFF2-40B4-BE49-F238E27FC236}">
                <a16:creationId xmlns:a16="http://schemas.microsoft.com/office/drawing/2014/main" id="{8101DFCB-AA2F-BBB6-AD2D-8994DCE52B02}"/>
              </a:ext>
            </a:extLst>
          </p:cNvPr>
          <p:cNvSpPr/>
          <p:nvPr/>
        </p:nvSpPr>
        <p:spPr>
          <a:xfrm>
            <a:off x="7455270" y="6048393"/>
            <a:ext cx="3711148" cy="500518"/>
          </a:xfrm>
          <a:prstGeom prst="foldedCorne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dirty="0">
                <a:solidFill>
                  <a:schemeClr val="tx1"/>
                </a:solidFill>
              </a:rPr>
              <a:t>Path to the folder</a:t>
            </a:r>
          </a:p>
        </p:txBody>
      </p:sp>
      <p:cxnSp>
        <p:nvCxnSpPr>
          <p:cNvPr id="20" name="Connector: Elbow 19">
            <a:extLst>
              <a:ext uri="{FF2B5EF4-FFF2-40B4-BE49-F238E27FC236}">
                <a16:creationId xmlns:a16="http://schemas.microsoft.com/office/drawing/2014/main" id="{8DA2AC66-D342-A353-61AB-7B52E080BCC2}"/>
              </a:ext>
            </a:extLst>
          </p:cNvPr>
          <p:cNvCxnSpPr>
            <a:cxnSpLocks/>
          </p:cNvCxnSpPr>
          <p:nvPr/>
        </p:nvCxnSpPr>
        <p:spPr>
          <a:xfrm flipV="1">
            <a:off x="1257948" y="4062836"/>
            <a:ext cx="6313152" cy="1049242"/>
          </a:xfrm>
          <a:prstGeom prst="bentConnector3">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666565FF-AAB6-3B5C-B47B-1BAB36231EF2}"/>
              </a:ext>
            </a:extLst>
          </p:cNvPr>
          <p:cNvSpPr txBox="1"/>
          <p:nvPr/>
        </p:nvSpPr>
        <p:spPr>
          <a:xfrm>
            <a:off x="5962127" y="1523587"/>
            <a:ext cx="582433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Description of </a:t>
            </a:r>
            <a:r>
              <a:rPr lang="en-US" err="1">
                <a:latin typeface="Consolas"/>
                <a:ea typeface="+mn-lt"/>
                <a:cs typeface="+mn-lt"/>
              </a:rPr>
              <a:t>REAMDE.yaml</a:t>
            </a:r>
            <a:r>
              <a:rPr lang="en-US" dirty="0">
                <a:ea typeface="+mn-lt"/>
                <a:cs typeface="+mn-lt"/>
              </a:rPr>
              <a:t> standard:</a:t>
            </a:r>
          </a:p>
          <a:p>
            <a:pPr algn="l"/>
            <a:r>
              <a:rPr lang="en-US" dirty="0">
                <a:ea typeface="+mn-lt"/>
                <a:cs typeface="+mn-lt"/>
                <a:hlinkClick r:id="rId3"/>
              </a:rPr>
              <a:t>https://nmrlipids.github.io/READMEcontent.html</a:t>
            </a:r>
            <a:endParaRPr lang="en-US">
              <a:ea typeface="+mn-lt"/>
              <a:cs typeface="+mn-lt"/>
            </a:endParaRPr>
          </a:p>
        </p:txBody>
      </p:sp>
      <p:sp>
        <p:nvSpPr>
          <p:cNvPr id="23" name="Rectangle: Folded Corner 22">
            <a:extLst>
              <a:ext uri="{FF2B5EF4-FFF2-40B4-BE49-F238E27FC236}">
                <a16:creationId xmlns:a16="http://schemas.microsoft.com/office/drawing/2014/main" id="{7984ED3E-DA6B-6C2A-2E11-7DBE94A7F9F7}"/>
              </a:ext>
            </a:extLst>
          </p:cNvPr>
          <p:cNvSpPr/>
          <p:nvPr/>
        </p:nvSpPr>
        <p:spPr>
          <a:xfrm>
            <a:off x="3512749" y="1719350"/>
            <a:ext cx="1546627" cy="1273560"/>
          </a:xfrm>
          <a:prstGeom prst="foldedCorne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dirty="0">
                <a:solidFill>
                  <a:schemeClr val="tx1"/>
                </a:solidFill>
                <a:ea typeface="+mn-lt"/>
                <a:cs typeface="+mn-lt"/>
              </a:rPr>
              <a:t>Composition information</a:t>
            </a:r>
            <a:endParaRPr lang="en-US" dirty="0">
              <a:solidFill>
                <a:schemeClr val="tx1"/>
              </a:solidFill>
            </a:endParaRPr>
          </a:p>
        </p:txBody>
      </p:sp>
      <p:sp>
        <p:nvSpPr>
          <p:cNvPr id="24" name="Rectangle: Folded Corner 23">
            <a:extLst>
              <a:ext uri="{FF2B5EF4-FFF2-40B4-BE49-F238E27FC236}">
                <a16:creationId xmlns:a16="http://schemas.microsoft.com/office/drawing/2014/main" id="{FE43647F-3705-C9C8-FD2C-7D585CCA7577}"/>
              </a:ext>
            </a:extLst>
          </p:cNvPr>
          <p:cNvSpPr/>
          <p:nvPr/>
        </p:nvSpPr>
        <p:spPr>
          <a:xfrm>
            <a:off x="542053" y="3121871"/>
            <a:ext cx="1491410" cy="986429"/>
          </a:xfrm>
          <a:prstGeom prst="foldedCorne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dirty="0">
                <a:solidFill>
                  <a:schemeClr val="tx1"/>
                </a:solidFill>
                <a:ea typeface="+mn-lt"/>
                <a:cs typeface="+mn-lt"/>
              </a:rPr>
              <a:t>Link to trajectory storage</a:t>
            </a:r>
            <a:endParaRPr lang="en-US" dirty="0">
              <a:solidFill>
                <a:schemeClr val="tx1"/>
              </a:solidFill>
            </a:endParaRPr>
          </a:p>
        </p:txBody>
      </p:sp>
      <p:pic>
        <p:nvPicPr>
          <p:cNvPr id="4" name="Picture 3" descr="Thumbnail Image A cartoon-style illustration of two meduzoids (creatures resembling phospholipids with a round head and two legs starting from the head) flying above a futuristic city in a shiny UFO flying saucer. The meduzoids are joyfully piloting the saucer, which is clearly the same machine they were assembling earlier in a factory. The city below is vibrant and full of tall, glowing buildings, with a sunset sky in the background. The style is whimsical and colorful, maintaining the same cartoonish look as the previous image.">
            <a:extLst>
              <a:ext uri="{FF2B5EF4-FFF2-40B4-BE49-F238E27FC236}">
                <a16:creationId xmlns:a16="http://schemas.microsoft.com/office/drawing/2014/main" id="{F4918A05-3638-5E5B-9BF6-D19687D8D36C}"/>
              </a:ext>
            </a:extLst>
          </p:cNvPr>
          <p:cNvPicPr>
            <a:picLocks noChangeAspect="1"/>
          </p:cNvPicPr>
          <p:nvPr/>
        </p:nvPicPr>
        <p:blipFill>
          <a:blip r:embed="rId4"/>
          <a:stretch>
            <a:fillRect/>
          </a:stretch>
        </p:blipFill>
        <p:spPr>
          <a:xfrm>
            <a:off x="0" y="0"/>
            <a:ext cx="581025" cy="628650"/>
          </a:xfrm>
          <a:prstGeom prst="rect">
            <a:avLst/>
          </a:prstGeom>
        </p:spPr>
      </p:pic>
    </p:spTree>
    <p:extLst>
      <p:ext uri="{BB962C8B-B14F-4D97-AF65-F5344CB8AC3E}">
        <p14:creationId xmlns:p14="http://schemas.microsoft.com/office/powerpoint/2010/main" val="3420062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D1B045-255E-073E-3337-91DD42213883}"/>
            </a:ext>
          </a:extLst>
        </p:cNvPr>
        <p:cNvGrpSpPr/>
        <p:nvPr/>
      </p:nvGrpSpPr>
      <p:grpSpPr>
        <a:xfrm>
          <a:off x="0" y="0"/>
          <a:ext cx="0" cy="0"/>
          <a:chOff x="0" y="0"/>
          <a:chExt cx="0" cy="0"/>
        </a:xfrm>
      </p:grpSpPr>
      <p:pic>
        <p:nvPicPr>
          <p:cNvPr id="6" name="Content Placeholder 3" descr="A screen shot of a computer program&#10;&#10;AI-generated content may be incorrect.">
            <a:extLst>
              <a:ext uri="{FF2B5EF4-FFF2-40B4-BE49-F238E27FC236}">
                <a16:creationId xmlns:a16="http://schemas.microsoft.com/office/drawing/2014/main" id="{928A583F-17B9-8051-3C67-5178CB3563C5}"/>
              </a:ext>
            </a:extLst>
          </p:cNvPr>
          <p:cNvPicPr>
            <a:picLocks noChangeAspect="1"/>
          </p:cNvPicPr>
          <p:nvPr/>
        </p:nvPicPr>
        <p:blipFill>
          <a:blip r:embed="rId2"/>
          <a:stretch>
            <a:fillRect/>
          </a:stretch>
        </p:blipFill>
        <p:spPr>
          <a:xfrm>
            <a:off x="-21902" y="1658665"/>
            <a:ext cx="8659090" cy="2721689"/>
          </a:xfrm>
          <a:prstGeom prst="rect">
            <a:avLst/>
          </a:prstGeom>
        </p:spPr>
      </p:pic>
      <p:pic>
        <p:nvPicPr>
          <p:cNvPr id="8" name="Picture 7" descr="A black rectangular object with numbers and letters&#10;&#10;AI-generated content may be incorrect.">
            <a:extLst>
              <a:ext uri="{FF2B5EF4-FFF2-40B4-BE49-F238E27FC236}">
                <a16:creationId xmlns:a16="http://schemas.microsoft.com/office/drawing/2014/main" id="{235251B9-3C22-448F-0C32-421748FB4820}"/>
              </a:ext>
            </a:extLst>
          </p:cNvPr>
          <p:cNvPicPr>
            <a:picLocks noChangeAspect="1"/>
          </p:cNvPicPr>
          <p:nvPr/>
        </p:nvPicPr>
        <p:blipFill>
          <a:blip r:embed="rId3"/>
          <a:stretch>
            <a:fillRect/>
          </a:stretch>
        </p:blipFill>
        <p:spPr>
          <a:xfrm>
            <a:off x="-26604" y="4371023"/>
            <a:ext cx="8647545" cy="2479131"/>
          </a:xfrm>
          <a:prstGeom prst="rect">
            <a:avLst/>
          </a:prstGeom>
        </p:spPr>
      </p:pic>
      <p:sp>
        <p:nvSpPr>
          <p:cNvPr id="15" name="Rectangle 14">
            <a:extLst>
              <a:ext uri="{FF2B5EF4-FFF2-40B4-BE49-F238E27FC236}">
                <a16:creationId xmlns:a16="http://schemas.microsoft.com/office/drawing/2014/main" id="{844349CF-1975-AC2B-233D-8A27E14425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3C23FD-FA07-6537-3618-77126FF2FC9B}"/>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dirty="0">
                <a:solidFill>
                  <a:schemeClr val="bg1"/>
                </a:solidFill>
              </a:rPr>
              <a:t>System </a:t>
            </a:r>
            <a:r>
              <a:rPr lang="en-US" sz="3200" dirty="0">
                <a:solidFill>
                  <a:schemeClr val="bg1"/>
                </a:solidFill>
              </a:rPr>
              <a:t>is more than a dictionary</a:t>
            </a:r>
            <a:endParaRPr lang="en-US" sz="3200" kern="1200" dirty="0">
              <a:solidFill>
                <a:schemeClr val="bg1"/>
              </a:solidFill>
              <a:latin typeface="+mj-lt"/>
              <a:ea typeface="+mj-ea"/>
              <a:cs typeface="+mj-cs"/>
            </a:endParaRPr>
          </a:p>
        </p:txBody>
      </p:sp>
      <p:grpSp>
        <p:nvGrpSpPr>
          <p:cNvPr id="19" name="Group 18">
            <a:extLst>
              <a:ext uri="{FF2B5EF4-FFF2-40B4-BE49-F238E27FC236}">
                <a16:creationId xmlns:a16="http://schemas.microsoft.com/office/drawing/2014/main" id="{F3A84A78-7BD6-0B3F-7D86-A046FFC1FE0C}"/>
              </a:ext>
            </a:extLst>
          </p:cNvPr>
          <p:cNvGrpSpPr/>
          <p:nvPr/>
        </p:nvGrpSpPr>
        <p:grpSpPr>
          <a:xfrm>
            <a:off x="2522590" y="2778551"/>
            <a:ext cx="9156213" cy="986550"/>
            <a:chOff x="3903024" y="2763260"/>
            <a:chExt cx="7774112" cy="758884"/>
          </a:xfrm>
        </p:grpSpPr>
        <p:sp>
          <p:nvSpPr>
            <p:cNvPr id="13" name="Rectangle: Folded Corner 12">
              <a:extLst>
                <a:ext uri="{FF2B5EF4-FFF2-40B4-BE49-F238E27FC236}">
                  <a16:creationId xmlns:a16="http://schemas.microsoft.com/office/drawing/2014/main" id="{5E3BA411-8568-9602-A5C3-9FECCE8BFA13}"/>
                </a:ext>
              </a:extLst>
            </p:cNvPr>
            <p:cNvSpPr/>
            <p:nvPr/>
          </p:nvSpPr>
          <p:spPr>
            <a:xfrm>
              <a:off x="7956612" y="2763260"/>
              <a:ext cx="3720524" cy="666681"/>
            </a:xfrm>
            <a:prstGeom prst="foldedCorne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dirty="0">
                  <a:solidFill>
                    <a:schemeClr val="tx1"/>
                  </a:solidFill>
                  <a:latin typeface="Consolas"/>
                </a:rPr>
                <a:t>content </a:t>
              </a:r>
              <a:r>
                <a:rPr lang="en-US" dirty="0">
                  <a:solidFill>
                    <a:schemeClr val="tx1"/>
                  </a:solidFill>
                </a:rPr>
                <a:t>property gives access to information about molecules</a:t>
              </a:r>
            </a:p>
          </p:txBody>
        </p:sp>
        <p:cxnSp>
          <p:nvCxnSpPr>
            <p:cNvPr id="18" name="Connector: Elbow 17">
              <a:extLst>
                <a:ext uri="{FF2B5EF4-FFF2-40B4-BE49-F238E27FC236}">
                  <a16:creationId xmlns:a16="http://schemas.microsoft.com/office/drawing/2014/main" id="{890BDFC4-5A81-0D36-4571-33898AA90B83}"/>
                </a:ext>
              </a:extLst>
            </p:cNvPr>
            <p:cNvCxnSpPr/>
            <p:nvPr/>
          </p:nvCxnSpPr>
          <p:spPr>
            <a:xfrm flipV="1">
              <a:off x="3903024" y="3201770"/>
              <a:ext cx="3938803" cy="320374"/>
            </a:xfrm>
            <a:prstGeom prst="bentConnector3">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grpSp>
        <p:nvGrpSpPr>
          <p:cNvPr id="4" name="Group 3">
            <a:extLst>
              <a:ext uri="{FF2B5EF4-FFF2-40B4-BE49-F238E27FC236}">
                <a16:creationId xmlns:a16="http://schemas.microsoft.com/office/drawing/2014/main" id="{DDCBC62E-7B78-1125-6421-25CB42E3EED1}"/>
              </a:ext>
            </a:extLst>
          </p:cNvPr>
          <p:cNvGrpSpPr/>
          <p:nvPr/>
        </p:nvGrpSpPr>
        <p:grpSpPr>
          <a:xfrm>
            <a:off x="8854247" y="3942158"/>
            <a:ext cx="3340377" cy="1665031"/>
            <a:chOff x="9505812" y="5642854"/>
            <a:chExt cx="3340377" cy="1665031"/>
          </a:xfrm>
        </p:grpSpPr>
        <p:pic>
          <p:nvPicPr>
            <p:cNvPr id="5" name="Picture 4">
              <a:extLst>
                <a:ext uri="{FF2B5EF4-FFF2-40B4-BE49-F238E27FC236}">
                  <a16:creationId xmlns:a16="http://schemas.microsoft.com/office/drawing/2014/main" id="{861A69E5-6AE6-9D81-1CC1-8CE3504685E2}"/>
                </a:ext>
              </a:extLst>
            </p:cNvPr>
            <p:cNvPicPr>
              <a:picLocks noChangeAspect="1"/>
            </p:cNvPicPr>
            <p:nvPr/>
          </p:nvPicPr>
          <p:blipFill>
            <a:blip r:embed="rId4"/>
            <a:stretch>
              <a:fillRect/>
            </a:stretch>
          </p:blipFill>
          <p:spPr>
            <a:xfrm>
              <a:off x="9505812" y="6021595"/>
              <a:ext cx="3340377" cy="1286290"/>
            </a:xfrm>
            <a:prstGeom prst="rect">
              <a:avLst/>
            </a:prstGeom>
          </p:spPr>
        </p:pic>
        <p:sp>
          <p:nvSpPr>
            <p:cNvPr id="7" name="TextBox 13">
              <a:extLst>
                <a:ext uri="{FF2B5EF4-FFF2-40B4-BE49-F238E27FC236}">
                  <a16:creationId xmlns:a16="http://schemas.microsoft.com/office/drawing/2014/main" id="{74A787A5-58B6-0DC9-C42B-FC8D4F732464}"/>
                </a:ext>
              </a:extLst>
            </p:cNvPr>
            <p:cNvSpPr txBox="1"/>
            <p:nvPr/>
          </p:nvSpPr>
          <p:spPr>
            <a:xfrm>
              <a:off x="9531566" y="5642854"/>
              <a:ext cx="2743200" cy="36576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t>Mirroring interfaces:</a:t>
              </a:r>
            </a:p>
          </p:txBody>
        </p:sp>
      </p:grpSp>
      <p:pic>
        <p:nvPicPr>
          <p:cNvPr id="9" name="Picture 8" descr="Thumbnail Image A cartoon-style illustration of two meduzoids (creatures resembling phospholipids with a round head and two legs starting from the head) flying above a futuristic city in a shiny UFO flying saucer. The meduzoids are joyfully piloting the saucer, which is clearly the same machine they were assembling earlier in a factory. The city below is vibrant and full of tall, glowing buildings, with a sunset sky in the background. The style is whimsical and colorful, maintaining the same cartoonish look as the previous image.">
            <a:extLst>
              <a:ext uri="{FF2B5EF4-FFF2-40B4-BE49-F238E27FC236}">
                <a16:creationId xmlns:a16="http://schemas.microsoft.com/office/drawing/2014/main" id="{333BB740-F473-53E2-9C36-3F12BC211575}"/>
              </a:ext>
            </a:extLst>
          </p:cNvPr>
          <p:cNvPicPr>
            <a:picLocks noChangeAspect="1"/>
          </p:cNvPicPr>
          <p:nvPr/>
        </p:nvPicPr>
        <p:blipFill>
          <a:blip r:embed="rId5"/>
          <a:stretch>
            <a:fillRect/>
          </a:stretch>
        </p:blipFill>
        <p:spPr>
          <a:xfrm>
            <a:off x="0" y="0"/>
            <a:ext cx="581025" cy="628650"/>
          </a:xfrm>
          <a:prstGeom prst="rect">
            <a:avLst/>
          </a:prstGeom>
        </p:spPr>
      </p:pic>
    </p:spTree>
    <p:extLst>
      <p:ext uri="{BB962C8B-B14F-4D97-AF65-F5344CB8AC3E}">
        <p14:creationId xmlns:p14="http://schemas.microsoft.com/office/powerpoint/2010/main" val="76799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03897D-7DFB-36F7-A9FF-AB55485434B9}"/>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3ED8B29C-2A43-BC74-18D8-AAE9FAD51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B9AD39-9CAB-E327-5148-1AC34E6EED54}"/>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dirty="0">
                <a:solidFill>
                  <a:schemeClr val="bg1"/>
                </a:solidFill>
              </a:rPr>
              <a:t>Molecule handling in </a:t>
            </a:r>
            <a:r>
              <a:rPr lang="en-US" sz="3200" b="1" err="1">
                <a:solidFill>
                  <a:schemeClr val="bg1"/>
                </a:solidFill>
                <a:latin typeface="Consolas"/>
              </a:rPr>
              <a:t>DatabankLib</a:t>
            </a:r>
            <a:endParaRPr lang="en-US" b="1">
              <a:solidFill>
                <a:schemeClr val="bg1"/>
              </a:solidFill>
            </a:endParaRPr>
          </a:p>
        </p:txBody>
      </p:sp>
      <p:sp>
        <p:nvSpPr>
          <p:cNvPr id="13" name="Rectangle: Folded Corner 12">
            <a:extLst>
              <a:ext uri="{FF2B5EF4-FFF2-40B4-BE49-F238E27FC236}">
                <a16:creationId xmlns:a16="http://schemas.microsoft.com/office/drawing/2014/main" id="{D18B7954-9B57-3264-7BDC-4155A40EEA53}"/>
              </a:ext>
            </a:extLst>
          </p:cNvPr>
          <p:cNvSpPr/>
          <p:nvPr/>
        </p:nvSpPr>
        <p:spPr>
          <a:xfrm>
            <a:off x="149685" y="5740314"/>
            <a:ext cx="3711148" cy="732105"/>
          </a:xfrm>
          <a:prstGeom prst="foldedCorne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dirty="0">
                <a:solidFill>
                  <a:schemeClr val="tx1"/>
                </a:solidFill>
              </a:rPr>
              <a:t>Access to mapping information through </a:t>
            </a:r>
            <a:r>
              <a:rPr lang="en-US" b="1" err="1">
                <a:solidFill>
                  <a:schemeClr val="tx1"/>
                </a:solidFill>
                <a:latin typeface="Consolas"/>
              </a:rPr>
              <a:t>System.content</a:t>
            </a:r>
            <a:r>
              <a:rPr lang="en-US" dirty="0">
                <a:solidFill>
                  <a:schemeClr val="tx1"/>
                </a:solidFill>
              </a:rPr>
              <a:t> property</a:t>
            </a:r>
          </a:p>
        </p:txBody>
      </p:sp>
      <p:pic>
        <p:nvPicPr>
          <p:cNvPr id="9" name="Picture 8" descr="A screen shot of a computer code&#10;&#10;AI-generated content may be incorrect.">
            <a:extLst>
              <a:ext uri="{FF2B5EF4-FFF2-40B4-BE49-F238E27FC236}">
                <a16:creationId xmlns:a16="http://schemas.microsoft.com/office/drawing/2014/main" id="{2B4BF96F-3AE6-1F5A-1FDF-9C2AC064735E}"/>
              </a:ext>
            </a:extLst>
          </p:cNvPr>
          <p:cNvPicPr>
            <a:picLocks noChangeAspect="1"/>
          </p:cNvPicPr>
          <p:nvPr/>
        </p:nvPicPr>
        <p:blipFill>
          <a:blip r:embed="rId2"/>
          <a:stretch>
            <a:fillRect/>
          </a:stretch>
        </p:blipFill>
        <p:spPr>
          <a:xfrm>
            <a:off x="403412" y="1810589"/>
            <a:ext cx="6544236" cy="2362763"/>
          </a:xfrm>
          <a:prstGeom prst="rect">
            <a:avLst/>
          </a:prstGeom>
        </p:spPr>
      </p:pic>
      <p:pic>
        <p:nvPicPr>
          <p:cNvPr id="10" name="Picture 9" descr="A black and white screen&#10;&#10;AI-generated content may be incorrect.">
            <a:extLst>
              <a:ext uri="{FF2B5EF4-FFF2-40B4-BE49-F238E27FC236}">
                <a16:creationId xmlns:a16="http://schemas.microsoft.com/office/drawing/2014/main" id="{9AF93509-48AD-CA60-88BD-613262CDF9CA}"/>
              </a:ext>
            </a:extLst>
          </p:cNvPr>
          <p:cNvPicPr>
            <a:picLocks noChangeAspect="1"/>
          </p:cNvPicPr>
          <p:nvPr/>
        </p:nvPicPr>
        <p:blipFill>
          <a:blip r:embed="rId3"/>
          <a:stretch>
            <a:fillRect/>
          </a:stretch>
        </p:blipFill>
        <p:spPr>
          <a:xfrm>
            <a:off x="403412" y="4162576"/>
            <a:ext cx="6544235" cy="1356730"/>
          </a:xfrm>
          <a:prstGeom prst="rect">
            <a:avLst/>
          </a:prstGeom>
        </p:spPr>
      </p:pic>
      <p:cxnSp>
        <p:nvCxnSpPr>
          <p:cNvPr id="18" name="Connector: Elbow 17">
            <a:extLst>
              <a:ext uri="{FF2B5EF4-FFF2-40B4-BE49-F238E27FC236}">
                <a16:creationId xmlns:a16="http://schemas.microsoft.com/office/drawing/2014/main" id="{9EF73D0A-186B-A0F1-8B16-9873CCDB2E56}"/>
              </a:ext>
            </a:extLst>
          </p:cNvPr>
          <p:cNvCxnSpPr/>
          <p:nvPr/>
        </p:nvCxnSpPr>
        <p:spPr>
          <a:xfrm flipH="1">
            <a:off x="3874947" y="3881545"/>
            <a:ext cx="935755" cy="2223362"/>
          </a:xfrm>
          <a:prstGeom prst="bentConnector3">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nvGrpSpPr>
          <p:cNvPr id="19" name="Group 18">
            <a:extLst>
              <a:ext uri="{FF2B5EF4-FFF2-40B4-BE49-F238E27FC236}">
                <a16:creationId xmlns:a16="http://schemas.microsoft.com/office/drawing/2014/main" id="{F19237E1-6316-1F4D-FF1B-6EF554160AFB}"/>
              </a:ext>
            </a:extLst>
          </p:cNvPr>
          <p:cNvGrpSpPr/>
          <p:nvPr/>
        </p:nvGrpSpPr>
        <p:grpSpPr>
          <a:xfrm>
            <a:off x="7100972" y="1680466"/>
            <a:ext cx="4911635" cy="3681644"/>
            <a:chOff x="7100972" y="1680466"/>
            <a:chExt cx="4911635" cy="3681644"/>
          </a:xfrm>
        </p:grpSpPr>
        <p:sp>
          <p:nvSpPr>
            <p:cNvPr id="3" name="Rectangle: Rounded Corners 2">
              <a:extLst>
                <a:ext uri="{FF2B5EF4-FFF2-40B4-BE49-F238E27FC236}">
                  <a16:creationId xmlns:a16="http://schemas.microsoft.com/office/drawing/2014/main" id="{C72DADB4-D763-8285-671D-86D4C6686899}"/>
                </a:ext>
              </a:extLst>
            </p:cNvPr>
            <p:cNvSpPr/>
            <p:nvPr/>
          </p:nvSpPr>
          <p:spPr>
            <a:xfrm>
              <a:off x="9332379" y="1680466"/>
              <a:ext cx="1711164" cy="786669"/>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nsolas"/>
                </a:rPr>
                <a:t>Molecule</a:t>
              </a:r>
            </a:p>
          </p:txBody>
        </p:sp>
        <p:sp>
          <p:nvSpPr>
            <p:cNvPr id="4" name="Rectangle: Rounded Corners 3">
              <a:extLst>
                <a:ext uri="{FF2B5EF4-FFF2-40B4-BE49-F238E27FC236}">
                  <a16:creationId xmlns:a16="http://schemas.microsoft.com/office/drawing/2014/main" id="{369E82FE-610D-9D6B-4387-A6987F6D67DC}"/>
                </a:ext>
              </a:extLst>
            </p:cNvPr>
            <p:cNvSpPr/>
            <p:nvPr/>
          </p:nvSpPr>
          <p:spPr>
            <a:xfrm>
              <a:off x="8450524" y="3557858"/>
              <a:ext cx="1711164" cy="786669"/>
            </a:xfrm>
            <a:prstGeom prst="round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dirty="0">
                  <a:solidFill>
                    <a:srgbClr val="000000"/>
                  </a:solidFill>
                </a:rPr>
                <a:t>Lipid</a:t>
              </a:r>
            </a:p>
          </p:txBody>
        </p:sp>
        <p:sp>
          <p:nvSpPr>
            <p:cNvPr id="5" name="Rectangle: Rounded Corners 4">
              <a:extLst>
                <a:ext uri="{FF2B5EF4-FFF2-40B4-BE49-F238E27FC236}">
                  <a16:creationId xmlns:a16="http://schemas.microsoft.com/office/drawing/2014/main" id="{11E87A9D-CB45-5DBA-3B1B-4B9E1D6C8872}"/>
                </a:ext>
              </a:extLst>
            </p:cNvPr>
            <p:cNvSpPr/>
            <p:nvPr/>
          </p:nvSpPr>
          <p:spPr>
            <a:xfrm>
              <a:off x="10301443" y="3557858"/>
              <a:ext cx="1711164" cy="786669"/>
            </a:xfrm>
            <a:prstGeom prst="round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err="1">
                  <a:solidFill>
                    <a:srgbClr val="000000"/>
                  </a:solidFill>
                </a:rPr>
                <a:t>NonLipid</a:t>
              </a:r>
              <a:endParaRPr lang="en-US" b="1">
                <a:solidFill>
                  <a:srgbClr val="000000"/>
                </a:solidFill>
              </a:endParaRPr>
            </a:p>
          </p:txBody>
        </p:sp>
        <p:cxnSp>
          <p:nvCxnSpPr>
            <p:cNvPr id="6" name="Straight Arrow Connector 5">
              <a:extLst>
                <a:ext uri="{FF2B5EF4-FFF2-40B4-BE49-F238E27FC236}">
                  <a16:creationId xmlns:a16="http://schemas.microsoft.com/office/drawing/2014/main" id="{7EE45BB4-43B8-FE09-1804-DA003E80A6EA}"/>
                </a:ext>
              </a:extLst>
            </p:cNvPr>
            <p:cNvCxnSpPr/>
            <p:nvPr/>
          </p:nvCxnSpPr>
          <p:spPr>
            <a:xfrm>
              <a:off x="10578529" y="2483733"/>
              <a:ext cx="425079" cy="1049077"/>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D1B97694-9593-1E1E-1CF6-B16C936715B8}"/>
                </a:ext>
              </a:extLst>
            </p:cNvPr>
            <p:cNvCxnSpPr>
              <a:cxnSpLocks/>
            </p:cNvCxnSpPr>
            <p:nvPr/>
          </p:nvCxnSpPr>
          <p:spPr>
            <a:xfrm flipH="1">
              <a:off x="9424391" y="2483732"/>
              <a:ext cx="359008" cy="1038034"/>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A56199DA-4383-E093-3CF0-979379387D4B}"/>
                </a:ext>
              </a:extLst>
            </p:cNvPr>
            <p:cNvSpPr txBox="1"/>
            <p:nvPr/>
          </p:nvSpPr>
          <p:spPr>
            <a:xfrm>
              <a:off x="7100972" y="1877543"/>
              <a:ext cx="17346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err="1">
                  <a:latin typeface="Consolas"/>
                </a:rPr>
                <a:t>mapping_dict</a:t>
              </a:r>
              <a:endParaRPr lang="en-US">
                <a:latin typeface="Consolas"/>
              </a:endParaRPr>
            </a:p>
          </p:txBody>
        </p:sp>
        <p:sp>
          <p:nvSpPr>
            <p:cNvPr id="14" name="Arrow: Left 13">
              <a:extLst>
                <a:ext uri="{FF2B5EF4-FFF2-40B4-BE49-F238E27FC236}">
                  <a16:creationId xmlns:a16="http://schemas.microsoft.com/office/drawing/2014/main" id="{9EA1D586-CC12-0E65-C03C-3833CA0E77B4}"/>
                </a:ext>
              </a:extLst>
            </p:cNvPr>
            <p:cNvSpPr/>
            <p:nvPr/>
          </p:nvSpPr>
          <p:spPr>
            <a:xfrm>
              <a:off x="8830081" y="1921922"/>
              <a:ext cx="357106" cy="283853"/>
            </a:xfrm>
            <a:prstGeom prst="left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Left 15">
              <a:extLst>
                <a:ext uri="{FF2B5EF4-FFF2-40B4-BE49-F238E27FC236}">
                  <a16:creationId xmlns:a16="http://schemas.microsoft.com/office/drawing/2014/main" id="{8F3C48CE-76E3-0A5A-7A6D-3460E096E0C4}"/>
                </a:ext>
              </a:extLst>
            </p:cNvPr>
            <p:cNvSpPr/>
            <p:nvPr/>
          </p:nvSpPr>
          <p:spPr>
            <a:xfrm rot="16200000">
              <a:off x="9132640" y="4532891"/>
              <a:ext cx="357106" cy="283853"/>
            </a:xfrm>
            <a:prstGeom prst="leftArrow">
              <a:avLst/>
            </a:prstGeom>
            <a:noFill/>
            <a:ln>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A6A42F9A-945C-51D2-5BA5-838284E6F5B9}"/>
                </a:ext>
              </a:extLst>
            </p:cNvPr>
            <p:cNvSpPr txBox="1"/>
            <p:nvPr/>
          </p:nvSpPr>
          <p:spPr>
            <a:xfrm>
              <a:off x="8692206" y="4992778"/>
              <a:ext cx="1286437" cy="369332"/>
            </a:xfrm>
            <a:prstGeom prst="rect">
              <a:avLst/>
            </a:prstGeom>
            <a:noFill/>
            <a:ln w="28575">
              <a:solidFill>
                <a:schemeClr val="tx1"/>
              </a:solidFill>
              <a:prstDash val="sysDot"/>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latin typeface="Consolas"/>
                </a:rPr>
                <a:t>metadata</a:t>
              </a:r>
              <a:endParaRPr lang="en-US"/>
            </a:p>
          </p:txBody>
        </p:sp>
      </p:grpSp>
      <p:pic>
        <p:nvPicPr>
          <p:cNvPr id="11" name="Picture 10" descr="Thumbnail Image A cartoon-style illustration of two meduzoids (creatures resembling phospholipids with a round head and two legs starting from the head) flying above a futuristic city in a shiny UFO flying saucer. The meduzoids are joyfully piloting the saucer, which is clearly the same machine they were assembling earlier in a factory. The city below is vibrant and full of tall, glowing buildings, with a sunset sky in the background. The style is whimsical and colorful, maintaining the same cartoonish look as the previous image.">
            <a:extLst>
              <a:ext uri="{FF2B5EF4-FFF2-40B4-BE49-F238E27FC236}">
                <a16:creationId xmlns:a16="http://schemas.microsoft.com/office/drawing/2014/main" id="{B1BD828F-EB18-5919-FEDA-1DC275E233E4}"/>
              </a:ext>
            </a:extLst>
          </p:cNvPr>
          <p:cNvPicPr>
            <a:picLocks noChangeAspect="1"/>
          </p:cNvPicPr>
          <p:nvPr/>
        </p:nvPicPr>
        <p:blipFill>
          <a:blip r:embed="rId4"/>
          <a:stretch>
            <a:fillRect/>
          </a:stretch>
        </p:blipFill>
        <p:spPr>
          <a:xfrm>
            <a:off x="0" y="0"/>
            <a:ext cx="581025" cy="628650"/>
          </a:xfrm>
          <a:prstGeom prst="rect">
            <a:avLst/>
          </a:prstGeom>
        </p:spPr>
      </p:pic>
    </p:spTree>
    <p:extLst>
      <p:ext uri="{BB962C8B-B14F-4D97-AF65-F5344CB8AC3E}">
        <p14:creationId xmlns:p14="http://schemas.microsoft.com/office/powerpoint/2010/main" val="2947814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9D955-6486-46C0-5178-3964FE0CEFF2}"/>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CD45FE5D-B344-98A1-F09F-920D468BD9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153A64-8C49-928B-52CD-66A33CF941E6}"/>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dirty="0">
                <a:solidFill>
                  <a:schemeClr val="bg1"/>
                </a:solidFill>
              </a:rPr>
              <a:t>Example using </a:t>
            </a:r>
            <a:r>
              <a:rPr lang="en-US" sz="3200" b="1" dirty="0" err="1">
                <a:solidFill>
                  <a:schemeClr val="bg1"/>
                </a:solidFill>
                <a:latin typeface="Consolas"/>
              </a:rPr>
              <a:t>DatabankLib</a:t>
            </a:r>
            <a:r>
              <a:rPr lang="en-US" sz="3200" dirty="0">
                <a:solidFill>
                  <a:schemeClr val="bg1"/>
                </a:solidFill>
                <a:latin typeface="Aptos Display"/>
              </a:rPr>
              <a:t> </a:t>
            </a:r>
            <a:r>
              <a:rPr lang="en-US" sz="3200" dirty="0">
                <a:solidFill>
                  <a:schemeClr val="bg1"/>
                </a:solidFill>
              </a:rPr>
              <a:t>library to access the databank</a:t>
            </a:r>
            <a:endParaRPr lang="en-US" sz="3200" b="1" dirty="0">
              <a:solidFill>
                <a:schemeClr val="bg1"/>
              </a:solidFill>
              <a:latin typeface="Consolas"/>
            </a:endParaRPr>
          </a:p>
        </p:txBody>
      </p:sp>
      <p:pic>
        <p:nvPicPr>
          <p:cNvPr id="11" name="Picture 10" descr="A screen shot of a computer program&#10;&#10;AI-generated content may be incorrect.">
            <a:extLst>
              <a:ext uri="{FF2B5EF4-FFF2-40B4-BE49-F238E27FC236}">
                <a16:creationId xmlns:a16="http://schemas.microsoft.com/office/drawing/2014/main" id="{0E5D1FE6-D853-2E7F-35D2-05855E259C12}"/>
              </a:ext>
            </a:extLst>
          </p:cNvPr>
          <p:cNvPicPr>
            <a:picLocks noChangeAspect="1"/>
          </p:cNvPicPr>
          <p:nvPr/>
        </p:nvPicPr>
        <p:blipFill>
          <a:blip r:embed="rId2"/>
          <a:stretch>
            <a:fillRect/>
          </a:stretch>
        </p:blipFill>
        <p:spPr>
          <a:xfrm>
            <a:off x="189740" y="1792941"/>
            <a:ext cx="6590578" cy="4482353"/>
          </a:xfrm>
          <a:prstGeom prst="rect">
            <a:avLst/>
          </a:prstGeom>
        </p:spPr>
      </p:pic>
      <p:pic>
        <p:nvPicPr>
          <p:cNvPr id="20" name="Picture 19" descr="A screenshot of a computer screen&#10;&#10;AI-generated content may be incorrect.">
            <a:extLst>
              <a:ext uri="{FF2B5EF4-FFF2-40B4-BE49-F238E27FC236}">
                <a16:creationId xmlns:a16="http://schemas.microsoft.com/office/drawing/2014/main" id="{4E39C120-CBF3-7990-F01D-EBB48FC268E6}"/>
              </a:ext>
            </a:extLst>
          </p:cNvPr>
          <p:cNvPicPr>
            <a:picLocks noChangeAspect="1"/>
          </p:cNvPicPr>
          <p:nvPr/>
        </p:nvPicPr>
        <p:blipFill>
          <a:blip r:embed="rId3"/>
          <a:stretch>
            <a:fillRect/>
          </a:stretch>
        </p:blipFill>
        <p:spPr>
          <a:xfrm>
            <a:off x="6779490" y="1792941"/>
            <a:ext cx="5278105" cy="4482353"/>
          </a:xfrm>
          <a:prstGeom prst="rect">
            <a:avLst/>
          </a:prstGeom>
        </p:spPr>
      </p:pic>
      <p:pic>
        <p:nvPicPr>
          <p:cNvPr id="4" name="Picture 3" descr="Thumbnail Image A cartoon-style illustration of two meduzoids (creatures resembling phospholipids with a round head and two legs starting from the head) flying above a futuristic city in a shiny UFO flying saucer. The meduzoids are joyfully piloting the saucer, which is clearly the same machine they were assembling earlier in a factory. The city below is vibrant and full of tall, glowing buildings, with a sunset sky in the background. The style is whimsical and colorful, maintaining the same cartoonish look as the previous image.">
            <a:extLst>
              <a:ext uri="{FF2B5EF4-FFF2-40B4-BE49-F238E27FC236}">
                <a16:creationId xmlns:a16="http://schemas.microsoft.com/office/drawing/2014/main" id="{2155E554-EC5A-6C4A-D4FC-EF3E62A29D90}"/>
              </a:ext>
            </a:extLst>
          </p:cNvPr>
          <p:cNvPicPr>
            <a:picLocks noChangeAspect="1"/>
          </p:cNvPicPr>
          <p:nvPr/>
        </p:nvPicPr>
        <p:blipFill>
          <a:blip r:embed="rId4"/>
          <a:stretch>
            <a:fillRect/>
          </a:stretch>
        </p:blipFill>
        <p:spPr>
          <a:xfrm>
            <a:off x="0" y="0"/>
            <a:ext cx="581025" cy="628650"/>
          </a:xfrm>
          <a:prstGeom prst="rect">
            <a:avLst/>
          </a:prstGeom>
        </p:spPr>
      </p:pic>
    </p:spTree>
    <p:extLst>
      <p:ext uri="{BB962C8B-B14F-4D97-AF65-F5344CB8AC3E}">
        <p14:creationId xmlns:p14="http://schemas.microsoft.com/office/powerpoint/2010/main" val="17316071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3BA98D-CFEE-974B-FE93-B821681F1F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9EB575-DBAF-61B3-E33A-9F0550E831D5}"/>
              </a:ext>
            </a:extLst>
          </p:cNvPr>
          <p:cNvSpPr>
            <a:spLocks noGrp="1"/>
          </p:cNvSpPr>
          <p:nvPr>
            <p:ph type="title"/>
          </p:nvPr>
        </p:nvSpPr>
        <p:spPr>
          <a:xfrm>
            <a:off x="837803" y="4678832"/>
            <a:ext cx="3658053" cy="1786515"/>
          </a:xfrm>
        </p:spPr>
        <p:txBody>
          <a:bodyPr vert="horz" lIns="91440" tIns="45720" rIns="91440" bIns="45720" rtlCol="0" anchor="t">
            <a:normAutofit/>
          </a:bodyPr>
          <a:lstStyle/>
          <a:p>
            <a:pPr algn="ctr"/>
            <a:r>
              <a:rPr lang="en-US" sz="2800" kern="1200" dirty="0">
                <a:solidFill>
                  <a:schemeClr val="tx2"/>
                </a:solidFill>
                <a:latin typeface="+mj-lt"/>
                <a:ea typeface="+mj-ea"/>
                <a:cs typeface="+mj-cs"/>
              </a:rPr>
              <a:t>Example using </a:t>
            </a:r>
            <a:r>
              <a:rPr lang="en-US" sz="2800" b="1" kern="1200" err="1">
                <a:solidFill>
                  <a:schemeClr val="tx2"/>
                </a:solidFill>
                <a:latin typeface="Consolas"/>
              </a:rPr>
              <a:t>DatabankLib</a:t>
            </a:r>
            <a:r>
              <a:rPr lang="en-US" sz="2800" kern="1200" dirty="0">
                <a:solidFill>
                  <a:schemeClr val="tx2"/>
                </a:solidFill>
                <a:latin typeface="Consolas"/>
              </a:rPr>
              <a:t> </a:t>
            </a:r>
            <a:r>
              <a:rPr lang="en-US" sz="2800" kern="1200" dirty="0">
                <a:solidFill>
                  <a:schemeClr val="tx2"/>
                </a:solidFill>
                <a:latin typeface="+mj-lt"/>
                <a:ea typeface="+mj-ea"/>
                <a:cs typeface="+mj-cs"/>
              </a:rPr>
              <a:t>library to </a:t>
            </a:r>
            <a:r>
              <a:rPr lang="en-US" sz="2800" dirty="0">
                <a:solidFill>
                  <a:schemeClr val="tx2"/>
                </a:solidFill>
              </a:rPr>
              <a:t>perform a small research</a:t>
            </a:r>
            <a:endParaRPr lang="en-US" sz="2800" b="1" kern="1200" dirty="0">
              <a:solidFill>
                <a:schemeClr val="tx2"/>
              </a:solidFill>
              <a:latin typeface="+mj-lt"/>
            </a:endParaRPr>
          </a:p>
        </p:txBody>
      </p:sp>
      <p:pic>
        <p:nvPicPr>
          <p:cNvPr id="3" name="Picture 2" descr="A screen shot of a computer program&#10;&#10;AI-generated content may be incorrect.">
            <a:extLst>
              <a:ext uri="{FF2B5EF4-FFF2-40B4-BE49-F238E27FC236}">
                <a16:creationId xmlns:a16="http://schemas.microsoft.com/office/drawing/2014/main" id="{4E9EF612-9433-846C-E7B4-385D94F5EC6C}"/>
              </a:ext>
            </a:extLst>
          </p:cNvPr>
          <p:cNvPicPr>
            <a:picLocks noChangeAspect="1"/>
          </p:cNvPicPr>
          <p:nvPr/>
        </p:nvPicPr>
        <p:blipFill>
          <a:blip r:embed="rId2"/>
          <a:stretch>
            <a:fillRect/>
          </a:stretch>
        </p:blipFill>
        <p:spPr>
          <a:xfrm>
            <a:off x="6191602" y="332335"/>
            <a:ext cx="6001026" cy="6251826"/>
          </a:xfrm>
          <a:prstGeom prst="rect">
            <a:avLst/>
          </a:prstGeom>
          <a:ln w="9525">
            <a:noFill/>
          </a:ln>
        </p:spPr>
      </p:pic>
      <p:pic>
        <p:nvPicPr>
          <p:cNvPr id="8" name="Picture 7" descr="A group of colorful sticks connected to each other&#10;&#10;AI-generated content may be incorrect.">
            <a:extLst>
              <a:ext uri="{FF2B5EF4-FFF2-40B4-BE49-F238E27FC236}">
                <a16:creationId xmlns:a16="http://schemas.microsoft.com/office/drawing/2014/main" id="{EBAB1C9A-5F43-756F-B85C-E07F147C29AD}"/>
              </a:ext>
            </a:extLst>
          </p:cNvPr>
          <p:cNvPicPr>
            <a:picLocks noChangeAspect="1"/>
          </p:cNvPicPr>
          <p:nvPr/>
        </p:nvPicPr>
        <p:blipFill>
          <a:blip r:embed="rId3"/>
          <a:srcRect l="22631" t="7474" r="30451" b="11276"/>
          <a:stretch>
            <a:fillRect/>
          </a:stretch>
        </p:blipFill>
        <p:spPr>
          <a:xfrm>
            <a:off x="2509" y="759780"/>
            <a:ext cx="5720292" cy="3644065"/>
          </a:xfrm>
          <a:prstGeom prst="rect">
            <a:avLst/>
          </a:prstGeom>
        </p:spPr>
      </p:pic>
      <p:grpSp>
        <p:nvGrpSpPr>
          <p:cNvPr id="7" name="Group 6">
            <a:extLst>
              <a:ext uri="{FF2B5EF4-FFF2-40B4-BE49-F238E27FC236}">
                <a16:creationId xmlns:a16="http://schemas.microsoft.com/office/drawing/2014/main" id="{18F246A8-E303-A10B-0528-67E192764327}"/>
              </a:ext>
            </a:extLst>
          </p:cNvPr>
          <p:cNvGrpSpPr/>
          <p:nvPr/>
        </p:nvGrpSpPr>
        <p:grpSpPr>
          <a:xfrm>
            <a:off x="-7027" y="3498726"/>
            <a:ext cx="12192000" cy="3356312"/>
            <a:chOff x="0" y="3506757"/>
            <a:chExt cx="12192000" cy="3356312"/>
          </a:xfrm>
        </p:grpSpPr>
        <p:pic>
          <p:nvPicPr>
            <p:cNvPr id="4" name="Picture 3" descr="A black and white screen&#10;&#10;AI-generated content may be incorrect.">
              <a:extLst>
                <a:ext uri="{FF2B5EF4-FFF2-40B4-BE49-F238E27FC236}">
                  <a16:creationId xmlns:a16="http://schemas.microsoft.com/office/drawing/2014/main" id="{96AD5DE5-B793-1DD9-C087-F6C2B7E16546}"/>
                </a:ext>
              </a:extLst>
            </p:cNvPr>
            <p:cNvPicPr>
              <a:picLocks noChangeAspect="1"/>
            </p:cNvPicPr>
            <p:nvPr/>
          </p:nvPicPr>
          <p:blipFill>
            <a:blip r:embed="rId4"/>
            <a:stretch>
              <a:fillRect/>
            </a:stretch>
          </p:blipFill>
          <p:spPr>
            <a:xfrm>
              <a:off x="0" y="3506757"/>
              <a:ext cx="12192000" cy="3356312"/>
            </a:xfrm>
            <a:prstGeom prst="rect">
              <a:avLst/>
            </a:prstGeom>
          </p:spPr>
        </p:pic>
        <p:sp>
          <p:nvSpPr>
            <p:cNvPr id="5" name="TextBox 4">
              <a:extLst>
                <a:ext uri="{FF2B5EF4-FFF2-40B4-BE49-F238E27FC236}">
                  <a16:creationId xmlns:a16="http://schemas.microsoft.com/office/drawing/2014/main" id="{B37D6152-36FE-1DB6-7FEF-87B4FD381F68}"/>
                </a:ext>
              </a:extLst>
            </p:cNvPr>
            <p:cNvSpPr txBox="1"/>
            <p:nvPr/>
          </p:nvSpPr>
          <p:spPr>
            <a:xfrm>
              <a:off x="4034235" y="4866379"/>
              <a:ext cx="620486" cy="369332"/>
            </a:xfrm>
            <a:prstGeom prst="rect">
              <a:avLst/>
            </a:prstGeom>
            <a:noFill/>
            <a:ln>
              <a:solidFill>
                <a:srgbClr val="FFFF0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solidFill>
                    <a:srgbClr val="FFFF00"/>
                  </a:solidFill>
                </a:rPr>
                <a:t>PE</a:t>
              </a:r>
            </a:p>
          </p:txBody>
        </p:sp>
        <p:sp>
          <p:nvSpPr>
            <p:cNvPr id="6" name="TextBox 5">
              <a:extLst>
                <a:ext uri="{FF2B5EF4-FFF2-40B4-BE49-F238E27FC236}">
                  <a16:creationId xmlns:a16="http://schemas.microsoft.com/office/drawing/2014/main" id="{5529BBA0-406F-E52A-2887-530CB2B7F330}"/>
                </a:ext>
              </a:extLst>
            </p:cNvPr>
            <p:cNvSpPr txBox="1"/>
            <p:nvPr/>
          </p:nvSpPr>
          <p:spPr>
            <a:xfrm>
              <a:off x="4045120" y="5628379"/>
              <a:ext cx="620486" cy="369332"/>
            </a:xfrm>
            <a:prstGeom prst="rect">
              <a:avLst/>
            </a:prstGeom>
            <a:noFill/>
            <a:ln>
              <a:solidFill>
                <a:srgbClr val="FFFF0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b="1" dirty="0">
                  <a:solidFill>
                    <a:srgbClr val="FFFF00"/>
                  </a:solidFill>
                </a:rPr>
                <a:t>PC</a:t>
              </a:r>
            </a:p>
          </p:txBody>
        </p:sp>
      </p:grpSp>
      <p:pic>
        <p:nvPicPr>
          <p:cNvPr id="10" name="Picture 9" descr="Thumbnail Image A cartoon-style illustration of two meduzoids (creatures resembling phospholipids with a round head and two legs starting from the head) flying above a futuristic city in a shiny UFO flying saucer. The meduzoids are joyfully piloting the saucer, which is clearly the same machine they were assembling earlier in a factory. The city below is vibrant and full of tall, glowing buildings, with a sunset sky in the background. The style is whimsical and colorful, maintaining the same cartoonish look as the previous image.">
            <a:extLst>
              <a:ext uri="{FF2B5EF4-FFF2-40B4-BE49-F238E27FC236}">
                <a16:creationId xmlns:a16="http://schemas.microsoft.com/office/drawing/2014/main" id="{8F38C328-9FE9-5B11-AC93-0AE7A07AD8F2}"/>
              </a:ext>
            </a:extLst>
          </p:cNvPr>
          <p:cNvPicPr>
            <a:picLocks noChangeAspect="1"/>
          </p:cNvPicPr>
          <p:nvPr/>
        </p:nvPicPr>
        <p:blipFill>
          <a:blip r:embed="rId5"/>
          <a:stretch>
            <a:fillRect/>
          </a:stretch>
        </p:blipFill>
        <p:spPr>
          <a:xfrm>
            <a:off x="0" y="0"/>
            <a:ext cx="581025" cy="628650"/>
          </a:xfrm>
          <a:prstGeom prst="rect">
            <a:avLst/>
          </a:prstGeom>
        </p:spPr>
      </p:pic>
    </p:spTree>
    <p:extLst>
      <p:ext uri="{BB962C8B-B14F-4D97-AF65-F5344CB8AC3E}">
        <p14:creationId xmlns:p14="http://schemas.microsoft.com/office/powerpoint/2010/main" val="959068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7EDEA10-087E-4352-A848-7D9888DC6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61E9B1-E809-C4FD-CF43-25ECCAB5EBC9}"/>
              </a:ext>
            </a:extLst>
          </p:cNvPr>
          <p:cNvSpPr>
            <a:spLocks noGrp="1"/>
          </p:cNvSpPr>
          <p:nvPr>
            <p:ph type="title"/>
          </p:nvPr>
        </p:nvSpPr>
        <p:spPr>
          <a:xfrm>
            <a:off x="595745" y="4242090"/>
            <a:ext cx="10515600" cy="1270232"/>
          </a:xfrm>
        </p:spPr>
        <p:txBody>
          <a:bodyPr vert="horz" lIns="91440" tIns="45720" rIns="91440" bIns="45720" rtlCol="0" anchor="b">
            <a:normAutofit/>
          </a:bodyPr>
          <a:lstStyle/>
          <a:p>
            <a:pPr algn="ctr"/>
            <a:r>
              <a:rPr lang="en-US" sz="6600" dirty="0"/>
              <a:t>Coding   |    Building    |    Using</a:t>
            </a:r>
            <a:endParaRPr lang="en-US" sz="6600" kern="1200" dirty="0">
              <a:solidFill>
                <a:schemeClr val="tx1"/>
              </a:solidFill>
              <a:latin typeface="+mj-lt"/>
              <a:ea typeface="+mj-ea"/>
              <a:cs typeface="+mj-cs"/>
            </a:endParaRPr>
          </a:p>
        </p:txBody>
      </p:sp>
      <p:pic>
        <p:nvPicPr>
          <p:cNvPr id="4" name="Picture 3" descr="Thumbnail Image A cartoon-style illustration of two meduzoids (creatures resembling phospholipids with a round head and two legs extending from the head) actively working on constructing a large factory. The meduzoids are using construction tools like welding torches, cranes, and blueprints. The factory is partially built, with scaffolding, steel beams, and construction materials scattered around. The style should match previous scenes: whimsical, colorful, and slightly futuristic. The meduzoids are expressive and collaborative, clearly enjoying their work.">
            <a:extLst>
              <a:ext uri="{FF2B5EF4-FFF2-40B4-BE49-F238E27FC236}">
                <a16:creationId xmlns:a16="http://schemas.microsoft.com/office/drawing/2014/main" id="{EA87F993-4C2D-805F-A3F0-AD5FC204F835}"/>
              </a:ext>
            </a:extLst>
          </p:cNvPr>
          <p:cNvPicPr>
            <a:picLocks noChangeAspect="1"/>
          </p:cNvPicPr>
          <p:nvPr/>
        </p:nvPicPr>
        <p:blipFill>
          <a:blip r:embed="rId2"/>
          <a:srcRect l="141" r="3213" b="-4"/>
          <a:stretch>
            <a:fillRect/>
          </a:stretch>
        </p:blipFill>
        <p:spPr>
          <a:xfrm>
            <a:off x="510365" y="400051"/>
            <a:ext cx="3524888" cy="3647338"/>
          </a:xfrm>
          <a:custGeom>
            <a:avLst/>
            <a:gdLst/>
            <a:ahLst/>
            <a:cxnLst/>
            <a:rect l="l" t="t" r="r" b="b"/>
            <a:pathLst>
              <a:path w="3524888" h="3647338">
                <a:moveTo>
                  <a:pt x="887180" y="60"/>
                </a:moveTo>
                <a:cubicBezTo>
                  <a:pt x="945946" y="-443"/>
                  <a:pt x="1004682" y="2214"/>
                  <a:pt x="1063120" y="9535"/>
                </a:cubicBezTo>
                <a:cubicBezTo>
                  <a:pt x="1192553" y="25206"/>
                  <a:pt x="1324035" y="29312"/>
                  <a:pt x="1454772" y="21769"/>
                </a:cubicBezTo>
                <a:cubicBezTo>
                  <a:pt x="1583729" y="15160"/>
                  <a:pt x="1712924" y="14714"/>
                  <a:pt x="1842239" y="16589"/>
                </a:cubicBezTo>
                <a:cubicBezTo>
                  <a:pt x="1958874" y="18285"/>
                  <a:pt x="2075629" y="18018"/>
                  <a:pt x="2192264" y="13196"/>
                </a:cubicBezTo>
                <a:cubicBezTo>
                  <a:pt x="2323253" y="7660"/>
                  <a:pt x="2454242" y="2928"/>
                  <a:pt x="2585114" y="13911"/>
                </a:cubicBezTo>
                <a:cubicBezTo>
                  <a:pt x="2699008" y="24482"/>
                  <a:pt x="2813668" y="29758"/>
                  <a:pt x="2928437" y="29714"/>
                </a:cubicBezTo>
                <a:cubicBezTo>
                  <a:pt x="3080601" y="28464"/>
                  <a:pt x="3232406" y="19625"/>
                  <a:pt x="3384330" y="14536"/>
                </a:cubicBezTo>
                <a:lnTo>
                  <a:pt x="3481468" y="12130"/>
                </a:lnTo>
                <a:lnTo>
                  <a:pt x="3481325" y="16098"/>
                </a:lnTo>
                <a:lnTo>
                  <a:pt x="3493308" y="84630"/>
                </a:lnTo>
                <a:lnTo>
                  <a:pt x="3493318" y="92959"/>
                </a:lnTo>
                <a:cubicBezTo>
                  <a:pt x="3495695" y="161085"/>
                  <a:pt x="3501168" y="229143"/>
                  <a:pt x="3512114" y="297090"/>
                </a:cubicBezTo>
                <a:cubicBezTo>
                  <a:pt x="3519231" y="340796"/>
                  <a:pt x="3524136" y="384681"/>
                  <a:pt x="3524809" y="428543"/>
                </a:cubicBezTo>
                <a:cubicBezTo>
                  <a:pt x="3525482" y="472405"/>
                  <a:pt x="3521924" y="516245"/>
                  <a:pt x="3512114" y="559861"/>
                </a:cubicBezTo>
                <a:cubicBezTo>
                  <a:pt x="3491119" y="656469"/>
                  <a:pt x="3485618" y="754605"/>
                  <a:pt x="3495724" y="852186"/>
                </a:cubicBezTo>
                <a:cubicBezTo>
                  <a:pt x="3504578" y="948437"/>
                  <a:pt x="3505176" y="1044867"/>
                  <a:pt x="3502664" y="1141386"/>
                </a:cubicBezTo>
                <a:cubicBezTo>
                  <a:pt x="3500391" y="1228440"/>
                  <a:pt x="3500750" y="1315584"/>
                  <a:pt x="3507210" y="1402639"/>
                </a:cubicBezTo>
                <a:cubicBezTo>
                  <a:pt x="3514626" y="1500407"/>
                  <a:pt x="3520966" y="1598176"/>
                  <a:pt x="3506252" y="1695856"/>
                </a:cubicBezTo>
                <a:cubicBezTo>
                  <a:pt x="3492089" y="1780866"/>
                  <a:pt x="3485019" y="1866447"/>
                  <a:pt x="3485079" y="1952109"/>
                </a:cubicBezTo>
                <a:cubicBezTo>
                  <a:pt x="3486753" y="2065682"/>
                  <a:pt x="3498595" y="2178986"/>
                  <a:pt x="3505415" y="2292381"/>
                </a:cubicBezTo>
                <a:cubicBezTo>
                  <a:pt x="3514746" y="2447918"/>
                  <a:pt x="3522761" y="2603544"/>
                  <a:pt x="3508406" y="2759171"/>
                </a:cubicBezTo>
                <a:cubicBezTo>
                  <a:pt x="3497997" y="2866762"/>
                  <a:pt x="3488427" y="2974352"/>
                  <a:pt x="3496442" y="3082389"/>
                </a:cubicBezTo>
                <a:cubicBezTo>
                  <a:pt x="3502066" y="3158639"/>
                  <a:pt x="3510200" y="3234980"/>
                  <a:pt x="3504816" y="3311409"/>
                </a:cubicBezTo>
                <a:lnTo>
                  <a:pt x="3500655" y="3407763"/>
                </a:lnTo>
                <a:lnTo>
                  <a:pt x="3500528" y="3407763"/>
                </a:lnTo>
                <a:lnTo>
                  <a:pt x="3500186" y="3418624"/>
                </a:lnTo>
                <a:lnTo>
                  <a:pt x="3498431" y="3459279"/>
                </a:lnTo>
                <a:lnTo>
                  <a:pt x="3498786" y="3476530"/>
                </a:lnTo>
                <a:lnTo>
                  <a:pt x="3500070" y="3476530"/>
                </a:lnTo>
                <a:lnTo>
                  <a:pt x="3504922" y="3592711"/>
                </a:lnTo>
                <a:lnTo>
                  <a:pt x="3504733" y="3642505"/>
                </a:lnTo>
                <a:lnTo>
                  <a:pt x="3344090" y="3645620"/>
                </a:lnTo>
                <a:cubicBezTo>
                  <a:pt x="3179267" y="3652578"/>
                  <a:pt x="3015642" y="3636699"/>
                  <a:pt x="2851776" y="3628492"/>
                </a:cubicBezTo>
                <a:cubicBezTo>
                  <a:pt x="2716167" y="3622675"/>
                  <a:pt x="2580186" y="3623335"/>
                  <a:pt x="2444683" y="3630454"/>
                </a:cubicBezTo>
                <a:cubicBezTo>
                  <a:pt x="2220221" y="3640802"/>
                  <a:pt x="1995758" y="3642229"/>
                  <a:pt x="1771055" y="3636431"/>
                </a:cubicBezTo>
                <a:cubicBezTo>
                  <a:pt x="1659183" y="3633576"/>
                  <a:pt x="1547429" y="3634736"/>
                  <a:pt x="1435675" y="3638305"/>
                </a:cubicBezTo>
                <a:cubicBezTo>
                  <a:pt x="1179420" y="3646601"/>
                  <a:pt x="923403" y="3637323"/>
                  <a:pt x="667265" y="3634558"/>
                </a:cubicBezTo>
                <a:cubicBezTo>
                  <a:pt x="569736" y="3633488"/>
                  <a:pt x="472205" y="3633665"/>
                  <a:pt x="374794" y="3637679"/>
                </a:cubicBezTo>
                <a:cubicBezTo>
                  <a:pt x="264415" y="3642140"/>
                  <a:pt x="154036" y="3643412"/>
                  <a:pt x="43657" y="3642932"/>
                </a:cubicBezTo>
                <a:lnTo>
                  <a:pt x="11965" y="3642429"/>
                </a:lnTo>
                <a:lnTo>
                  <a:pt x="24360" y="3479541"/>
                </a:lnTo>
                <a:cubicBezTo>
                  <a:pt x="26194" y="3423392"/>
                  <a:pt x="25594" y="3367189"/>
                  <a:pt x="22559" y="3311038"/>
                </a:cubicBezTo>
                <a:cubicBezTo>
                  <a:pt x="16343" y="3197955"/>
                  <a:pt x="-628" y="3084971"/>
                  <a:pt x="13594" y="2971689"/>
                </a:cubicBezTo>
                <a:cubicBezTo>
                  <a:pt x="38335" y="2776712"/>
                  <a:pt x="12519" y="2582431"/>
                  <a:pt x="4272" y="2387950"/>
                </a:cubicBezTo>
                <a:cubicBezTo>
                  <a:pt x="-3262" y="2237604"/>
                  <a:pt x="2250" y="2086990"/>
                  <a:pt x="20765" y="1937298"/>
                </a:cubicBezTo>
                <a:cubicBezTo>
                  <a:pt x="38958" y="1790576"/>
                  <a:pt x="37113" y="1642627"/>
                  <a:pt x="15268" y="1496252"/>
                </a:cubicBezTo>
                <a:cubicBezTo>
                  <a:pt x="7718" y="1430798"/>
                  <a:pt x="7400" y="1364898"/>
                  <a:pt x="14311" y="1299395"/>
                </a:cubicBezTo>
                <a:cubicBezTo>
                  <a:pt x="22640" y="1195064"/>
                  <a:pt x="20682" y="1090348"/>
                  <a:pt x="8455" y="986285"/>
                </a:cubicBezTo>
                <a:cubicBezTo>
                  <a:pt x="-8159" y="849535"/>
                  <a:pt x="3794" y="712390"/>
                  <a:pt x="9890" y="575539"/>
                </a:cubicBezTo>
                <a:cubicBezTo>
                  <a:pt x="14432" y="472556"/>
                  <a:pt x="17180" y="369671"/>
                  <a:pt x="12878" y="266688"/>
                </a:cubicBezTo>
                <a:lnTo>
                  <a:pt x="14418" y="21931"/>
                </a:lnTo>
                <a:lnTo>
                  <a:pt x="163536" y="23733"/>
                </a:lnTo>
                <a:cubicBezTo>
                  <a:pt x="346324" y="25875"/>
                  <a:pt x="528992" y="25875"/>
                  <a:pt x="711062" y="9535"/>
                </a:cubicBezTo>
                <a:cubicBezTo>
                  <a:pt x="769619" y="4223"/>
                  <a:pt x="828415" y="562"/>
                  <a:pt x="887180" y="60"/>
                </a:cubicBezTo>
                <a:close/>
              </a:path>
            </a:pathLst>
          </a:custGeom>
        </p:spPr>
      </p:pic>
      <p:pic>
        <p:nvPicPr>
          <p:cNvPr id="5" name="Picture 4" descr="Thumbnail Image A cartoon-style illustration of two meduzoids—creatures resembling phospholipids with a round head and two legs extending directly from the head—working together in a large factory. The meduzoids are using oversized wrenches to adjust large screws on a massive, complex industrial machine. The factory background is filled with pipes, gears, and glowing control panels. The meduzoids look focused and determined, with expressive cartoon eyes. The scene is colorful, whimsical, and slightly futuristic.">
            <a:extLst>
              <a:ext uri="{FF2B5EF4-FFF2-40B4-BE49-F238E27FC236}">
                <a16:creationId xmlns:a16="http://schemas.microsoft.com/office/drawing/2014/main" id="{19A71CD0-CD35-8D98-ACE2-FDB5224B5215}"/>
              </a:ext>
            </a:extLst>
          </p:cNvPr>
          <p:cNvPicPr>
            <a:picLocks noChangeAspect="1"/>
          </p:cNvPicPr>
          <p:nvPr/>
        </p:nvPicPr>
        <p:blipFill>
          <a:blip r:embed="rId3"/>
          <a:srcRect r="3354" b="-4"/>
          <a:stretch>
            <a:fillRect/>
          </a:stretch>
        </p:blipFill>
        <p:spPr>
          <a:xfrm>
            <a:off x="4333556" y="400051"/>
            <a:ext cx="3524888" cy="3647338"/>
          </a:xfrm>
          <a:custGeom>
            <a:avLst/>
            <a:gdLst/>
            <a:ahLst/>
            <a:cxnLst/>
            <a:rect l="l" t="t" r="r" b="b"/>
            <a:pathLst>
              <a:path w="3524888" h="3647338">
                <a:moveTo>
                  <a:pt x="887181" y="60"/>
                </a:moveTo>
                <a:cubicBezTo>
                  <a:pt x="945947" y="-443"/>
                  <a:pt x="1004683" y="2214"/>
                  <a:pt x="1063120" y="9535"/>
                </a:cubicBezTo>
                <a:cubicBezTo>
                  <a:pt x="1192553" y="25206"/>
                  <a:pt x="1324035" y="29312"/>
                  <a:pt x="1454772" y="21769"/>
                </a:cubicBezTo>
                <a:cubicBezTo>
                  <a:pt x="1583729" y="15160"/>
                  <a:pt x="1712924" y="14714"/>
                  <a:pt x="1842239" y="16589"/>
                </a:cubicBezTo>
                <a:cubicBezTo>
                  <a:pt x="1958874" y="18285"/>
                  <a:pt x="2075629" y="18018"/>
                  <a:pt x="2192264" y="13196"/>
                </a:cubicBezTo>
                <a:cubicBezTo>
                  <a:pt x="2323253" y="7660"/>
                  <a:pt x="2454242" y="2928"/>
                  <a:pt x="2585114" y="13911"/>
                </a:cubicBezTo>
                <a:cubicBezTo>
                  <a:pt x="2699008" y="24482"/>
                  <a:pt x="2813669" y="29758"/>
                  <a:pt x="2928437" y="29714"/>
                </a:cubicBezTo>
                <a:cubicBezTo>
                  <a:pt x="3080601" y="28464"/>
                  <a:pt x="3232406" y="19625"/>
                  <a:pt x="3384330" y="14536"/>
                </a:cubicBezTo>
                <a:lnTo>
                  <a:pt x="3481468" y="12130"/>
                </a:lnTo>
                <a:lnTo>
                  <a:pt x="3481325" y="16098"/>
                </a:lnTo>
                <a:lnTo>
                  <a:pt x="3493308" y="84630"/>
                </a:lnTo>
                <a:lnTo>
                  <a:pt x="3493318" y="92959"/>
                </a:lnTo>
                <a:cubicBezTo>
                  <a:pt x="3495695" y="161085"/>
                  <a:pt x="3501169" y="229143"/>
                  <a:pt x="3512114" y="297090"/>
                </a:cubicBezTo>
                <a:cubicBezTo>
                  <a:pt x="3519231" y="340796"/>
                  <a:pt x="3524136" y="384681"/>
                  <a:pt x="3524809" y="428543"/>
                </a:cubicBezTo>
                <a:cubicBezTo>
                  <a:pt x="3525482" y="472405"/>
                  <a:pt x="3521924" y="516245"/>
                  <a:pt x="3512114" y="559861"/>
                </a:cubicBezTo>
                <a:cubicBezTo>
                  <a:pt x="3491119" y="656469"/>
                  <a:pt x="3485618" y="754605"/>
                  <a:pt x="3495724" y="852186"/>
                </a:cubicBezTo>
                <a:cubicBezTo>
                  <a:pt x="3504578" y="948437"/>
                  <a:pt x="3505176" y="1044867"/>
                  <a:pt x="3502664" y="1141385"/>
                </a:cubicBezTo>
                <a:cubicBezTo>
                  <a:pt x="3500391" y="1228440"/>
                  <a:pt x="3500750" y="1315584"/>
                  <a:pt x="3507210" y="1402639"/>
                </a:cubicBezTo>
                <a:cubicBezTo>
                  <a:pt x="3514626" y="1500407"/>
                  <a:pt x="3520966" y="1598176"/>
                  <a:pt x="3506252" y="1695857"/>
                </a:cubicBezTo>
                <a:cubicBezTo>
                  <a:pt x="3492089" y="1780866"/>
                  <a:pt x="3485019" y="1866447"/>
                  <a:pt x="3485079" y="1952109"/>
                </a:cubicBezTo>
                <a:cubicBezTo>
                  <a:pt x="3486753" y="2065682"/>
                  <a:pt x="3498596" y="2178986"/>
                  <a:pt x="3505415" y="2292381"/>
                </a:cubicBezTo>
                <a:cubicBezTo>
                  <a:pt x="3514746" y="2447918"/>
                  <a:pt x="3522761" y="2603544"/>
                  <a:pt x="3508406" y="2759171"/>
                </a:cubicBezTo>
                <a:cubicBezTo>
                  <a:pt x="3497997" y="2866762"/>
                  <a:pt x="3488428" y="2974352"/>
                  <a:pt x="3496442" y="3082389"/>
                </a:cubicBezTo>
                <a:cubicBezTo>
                  <a:pt x="3502066" y="3158639"/>
                  <a:pt x="3510200" y="3234980"/>
                  <a:pt x="3504816" y="3311409"/>
                </a:cubicBezTo>
                <a:lnTo>
                  <a:pt x="3500655" y="3407763"/>
                </a:lnTo>
                <a:lnTo>
                  <a:pt x="3500528" y="3407763"/>
                </a:lnTo>
                <a:lnTo>
                  <a:pt x="3500186" y="3418624"/>
                </a:lnTo>
                <a:lnTo>
                  <a:pt x="3498431" y="3459279"/>
                </a:lnTo>
                <a:lnTo>
                  <a:pt x="3498786" y="3476530"/>
                </a:lnTo>
                <a:lnTo>
                  <a:pt x="3500070" y="3476530"/>
                </a:lnTo>
                <a:lnTo>
                  <a:pt x="3504922" y="3592711"/>
                </a:lnTo>
                <a:lnTo>
                  <a:pt x="3504733" y="3642505"/>
                </a:lnTo>
                <a:lnTo>
                  <a:pt x="3344090" y="3645620"/>
                </a:lnTo>
                <a:cubicBezTo>
                  <a:pt x="3179268" y="3652578"/>
                  <a:pt x="3015642" y="3636699"/>
                  <a:pt x="2851776" y="3628492"/>
                </a:cubicBezTo>
                <a:cubicBezTo>
                  <a:pt x="2716167" y="3622675"/>
                  <a:pt x="2580186" y="3623335"/>
                  <a:pt x="2444683" y="3630454"/>
                </a:cubicBezTo>
                <a:cubicBezTo>
                  <a:pt x="2220221" y="3640802"/>
                  <a:pt x="1995758" y="3642229"/>
                  <a:pt x="1771055" y="3636431"/>
                </a:cubicBezTo>
                <a:cubicBezTo>
                  <a:pt x="1659183" y="3633576"/>
                  <a:pt x="1547429" y="3634736"/>
                  <a:pt x="1435676" y="3638305"/>
                </a:cubicBezTo>
                <a:cubicBezTo>
                  <a:pt x="1179420" y="3646601"/>
                  <a:pt x="923403" y="3637323"/>
                  <a:pt x="667265" y="3634558"/>
                </a:cubicBezTo>
                <a:cubicBezTo>
                  <a:pt x="569736" y="3633488"/>
                  <a:pt x="472205" y="3633665"/>
                  <a:pt x="374794" y="3637679"/>
                </a:cubicBezTo>
                <a:cubicBezTo>
                  <a:pt x="264415" y="3642140"/>
                  <a:pt x="154036" y="3643412"/>
                  <a:pt x="43657" y="3642932"/>
                </a:cubicBezTo>
                <a:lnTo>
                  <a:pt x="11965" y="3642429"/>
                </a:lnTo>
                <a:lnTo>
                  <a:pt x="24360" y="3479541"/>
                </a:lnTo>
                <a:cubicBezTo>
                  <a:pt x="26194" y="3423392"/>
                  <a:pt x="25594" y="3367189"/>
                  <a:pt x="22559" y="3311038"/>
                </a:cubicBezTo>
                <a:cubicBezTo>
                  <a:pt x="16343" y="3197955"/>
                  <a:pt x="-628" y="3084971"/>
                  <a:pt x="13594" y="2971689"/>
                </a:cubicBezTo>
                <a:cubicBezTo>
                  <a:pt x="38335" y="2776712"/>
                  <a:pt x="12519" y="2582431"/>
                  <a:pt x="4272" y="2387950"/>
                </a:cubicBezTo>
                <a:cubicBezTo>
                  <a:pt x="-3262" y="2237604"/>
                  <a:pt x="2250" y="2086990"/>
                  <a:pt x="20765" y="1937298"/>
                </a:cubicBezTo>
                <a:cubicBezTo>
                  <a:pt x="38958" y="1790576"/>
                  <a:pt x="37113" y="1642627"/>
                  <a:pt x="15268" y="1496252"/>
                </a:cubicBezTo>
                <a:cubicBezTo>
                  <a:pt x="7718" y="1430798"/>
                  <a:pt x="7400" y="1364898"/>
                  <a:pt x="14311" y="1299395"/>
                </a:cubicBezTo>
                <a:cubicBezTo>
                  <a:pt x="22640" y="1195064"/>
                  <a:pt x="20682" y="1090348"/>
                  <a:pt x="8455" y="986285"/>
                </a:cubicBezTo>
                <a:cubicBezTo>
                  <a:pt x="-8159" y="849535"/>
                  <a:pt x="3794" y="712390"/>
                  <a:pt x="9890" y="575539"/>
                </a:cubicBezTo>
                <a:cubicBezTo>
                  <a:pt x="14432" y="472556"/>
                  <a:pt x="17180" y="369671"/>
                  <a:pt x="12878" y="266688"/>
                </a:cubicBezTo>
                <a:lnTo>
                  <a:pt x="14418" y="21931"/>
                </a:lnTo>
                <a:lnTo>
                  <a:pt x="163536" y="23733"/>
                </a:lnTo>
                <a:cubicBezTo>
                  <a:pt x="346324" y="25875"/>
                  <a:pt x="528992" y="25875"/>
                  <a:pt x="711062" y="9535"/>
                </a:cubicBezTo>
                <a:cubicBezTo>
                  <a:pt x="769619" y="4223"/>
                  <a:pt x="828415" y="562"/>
                  <a:pt x="887181" y="60"/>
                </a:cubicBezTo>
                <a:close/>
              </a:path>
            </a:pathLst>
          </a:custGeom>
        </p:spPr>
      </p:pic>
      <p:pic>
        <p:nvPicPr>
          <p:cNvPr id="6" name="Picture 5" descr="Thumbnail Image A cartoon-style illustration of two meduzoids (creatures resembling phospholipids with a round head and two legs starting from the head) flying above a futuristic city in a shiny UFO flying saucer. The meduzoids are joyfully piloting the saucer, which is clearly the same machine they were assembling earlier in a factory. The city below is vibrant and full of tall, glowing buildings, with a sunset sky in the background. The style is whimsical and colorful, maintaining the same cartoonish look as the previous image.">
            <a:extLst>
              <a:ext uri="{FF2B5EF4-FFF2-40B4-BE49-F238E27FC236}">
                <a16:creationId xmlns:a16="http://schemas.microsoft.com/office/drawing/2014/main" id="{0AEC4BDC-9474-A729-1069-21A953AB9E4B}"/>
              </a:ext>
            </a:extLst>
          </p:cNvPr>
          <p:cNvPicPr>
            <a:picLocks noChangeAspect="1"/>
          </p:cNvPicPr>
          <p:nvPr/>
        </p:nvPicPr>
        <p:blipFill>
          <a:blip r:embed="rId4"/>
          <a:srcRect r="3354" b="-4"/>
          <a:stretch>
            <a:fillRect/>
          </a:stretch>
        </p:blipFill>
        <p:spPr>
          <a:xfrm>
            <a:off x="8156747" y="400052"/>
            <a:ext cx="3524888" cy="3647338"/>
          </a:xfrm>
          <a:custGeom>
            <a:avLst/>
            <a:gdLst/>
            <a:ahLst/>
            <a:cxnLst/>
            <a:rect l="l" t="t" r="r" b="b"/>
            <a:pathLst>
              <a:path w="3524888" h="3647338">
                <a:moveTo>
                  <a:pt x="887180" y="60"/>
                </a:moveTo>
                <a:cubicBezTo>
                  <a:pt x="945946" y="-443"/>
                  <a:pt x="1004683" y="2214"/>
                  <a:pt x="1063120" y="9535"/>
                </a:cubicBezTo>
                <a:cubicBezTo>
                  <a:pt x="1192553" y="25206"/>
                  <a:pt x="1324035" y="29312"/>
                  <a:pt x="1454772" y="21769"/>
                </a:cubicBezTo>
                <a:cubicBezTo>
                  <a:pt x="1583729" y="15160"/>
                  <a:pt x="1712924" y="14714"/>
                  <a:pt x="1842239" y="16589"/>
                </a:cubicBezTo>
                <a:cubicBezTo>
                  <a:pt x="1958874" y="18285"/>
                  <a:pt x="2075628" y="18018"/>
                  <a:pt x="2192263" y="13196"/>
                </a:cubicBezTo>
                <a:cubicBezTo>
                  <a:pt x="2323253" y="7660"/>
                  <a:pt x="2454242" y="2928"/>
                  <a:pt x="2585113" y="13911"/>
                </a:cubicBezTo>
                <a:cubicBezTo>
                  <a:pt x="2699008" y="24482"/>
                  <a:pt x="2813668" y="29758"/>
                  <a:pt x="2928437" y="29714"/>
                </a:cubicBezTo>
                <a:cubicBezTo>
                  <a:pt x="3080601" y="28464"/>
                  <a:pt x="3232406" y="19625"/>
                  <a:pt x="3384330" y="14536"/>
                </a:cubicBezTo>
                <a:lnTo>
                  <a:pt x="3481468" y="12130"/>
                </a:lnTo>
                <a:lnTo>
                  <a:pt x="3481325" y="16098"/>
                </a:lnTo>
                <a:lnTo>
                  <a:pt x="3493308" y="84630"/>
                </a:lnTo>
                <a:lnTo>
                  <a:pt x="3493318" y="92959"/>
                </a:lnTo>
                <a:cubicBezTo>
                  <a:pt x="3495694" y="161085"/>
                  <a:pt x="3501168" y="229143"/>
                  <a:pt x="3512114" y="297090"/>
                </a:cubicBezTo>
                <a:cubicBezTo>
                  <a:pt x="3519231" y="340796"/>
                  <a:pt x="3524136" y="384681"/>
                  <a:pt x="3524809" y="428543"/>
                </a:cubicBezTo>
                <a:cubicBezTo>
                  <a:pt x="3525482" y="472405"/>
                  <a:pt x="3521923" y="516245"/>
                  <a:pt x="3512114" y="559861"/>
                </a:cubicBezTo>
                <a:cubicBezTo>
                  <a:pt x="3491119" y="656469"/>
                  <a:pt x="3485617" y="754605"/>
                  <a:pt x="3495724" y="852186"/>
                </a:cubicBezTo>
                <a:cubicBezTo>
                  <a:pt x="3504577" y="948437"/>
                  <a:pt x="3505176" y="1044867"/>
                  <a:pt x="3502664" y="1141386"/>
                </a:cubicBezTo>
                <a:cubicBezTo>
                  <a:pt x="3500391" y="1228440"/>
                  <a:pt x="3500749" y="1315584"/>
                  <a:pt x="3507210" y="1402639"/>
                </a:cubicBezTo>
                <a:cubicBezTo>
                  <a:pt x="3514626" y="1500407"/>
                  <a:pt x="3520966" y="1598176"/>
                  <a:pt x="3506251" y="1695856"/>
                </a:cubicBezTo>
                <a:cubicBezTo>
                  <a:pt x="3492089" y="1780866"/>
                  <a:pt x="3485019" y="1866447"/>
                  <a:pt x="3485079" y="1952109"/>
                </a:cubicBezTo>
                <a:cubicBezTo>
                  <a:pt x="3486753" y="2065682"/>
                  <a:pt x="3498595" y="2178986"/>
                  <a:pt x="3505414" y="2292381"/>
                </a:cubicBezTo>
                <a:cubicBezTo>
                  <a:pt x="3514746" y="2447918"/>
                  <a:pt x="3522760" y="2603544"/>
                  <a:pt x="3508405" y="2759171"/>
                </a:cubicBezTo>
                <a:cubicBezTo>
                  <a:pt x="3497997" y="2866762"/>
                  <a:pt x="3488427" y="2974352"/>
                  <a:pt x="3496442" y="3082389"/>
                </a:cubicBezTo>
                <a:cubicBezTo>
                  <a:pt x="3502065" y="3158639"/>
                  <a:pt x="3510200" y="3234980"/>
                  <a:pt x="3504816" y="3311409"/>
                </a:cubicBezTo>
                <a:lnTo>
                  <a:pt x="3500655" y="3407763"/>
                </a:lnTo>
                <a:lnTo>
                  <a:pt x="3500528" y="3407763"/>
                </a:lnTo>
                <a:lnTo>
                  <a:pt x="3500186" y="3418624"/>
                </a:lnTo>
                <a:lnTo>
                  <a:pt x="3498431" y="3459279"/>
                </a:lnTo>
                <a:lnTo>
                  <a:pt x="3498786" y="3476530"/>
                </a:lnTo>
                <a:lnTo>
                  <a:pt x="3500070" y="3476530"/>
                </a:lnTo>
                <a:lnTo>
                  <a:pt x="3504922" y="3592711"/>
                </a:lnTo>
                <a:lnTo>
                  <a:pt x="3504733" y="3642505"/>
                </a:lnTo>
                <a:lnTo>
                  <a:pt x="3344090" y="3645620"/>
                </a:lnTo>
                <a:cubicBezTo>
                  <a:pt x="3179267" y="3652578"/>
                  <a:pt x="3015642" y="3636699"/>
                  <a:pt x="2851776" y="3628492"/>
                </a:cubicBezTo>
                <a:cubicBezTo>
                  <a:pt x="2716167" y="3622675"/>
                  <a:pt x="2580186" y="3623335"/>
                  <a:pt x="2444683" y="3630454"/>
                </a:cubicBezTo>
                <a:cubicBezTo>
                  <a:pt x="2220221" y="3640802"/>
                  <a:pt x="1995757" y="3642229"/>
                  <a:pt x="1771055" y="3636431"/>
                </a:cubicBezTo>
                <a:cubicBezTo>
                  <a:pt x="1659183" y="3633576"/>
                  <a:pt x="1547429" y="3634736"/>
                  <a:pt x="1435675" y="3638305"/>
                </a:cubicBezTo>
                <a:cubicBezTo>
                  <a:pt x="1179419" y="3646601"/>
                  <a:pt x="923403" y="3637323"/>
                  <a:pt x="667265" y="3634558"/>
                </a:cubicBezTo>
                <a:cubicBezTo>
                  <a:pt x="569736" y="3633488"/>
                  <a:pt x="472205" y="3633665"/>
                  <a:pt x="374793" y="3637679"/>
                </a:cubicBezTo>
                <a:cubicBezTo>
                  <a:pt x="264415" y="3642140"/>
                  <a:pt x="154036" y="3643412"/>
                  <a:pt x="43657" y="3642932"/>
                </a:cubicBezTo>
                <a:lnTo>
                  <a:pt x="11965" y="3642429"/>
                </a:lnTo>
                <a:lnTo>
                  <a:pt x="24360" y="3479541"/>
                </a:lnTo>
                <a:cubicBezTo>
                  <a:pt x="26194" y="3423392"/>
                  <a:pt x="25594" y="3367189"/>
                  <a:pt x="22559" y="3311038"/>
                </a:cubicBezTo>
                <a:cubicBezTo>
                  <a:pt x="16343" y="3197955"/>
                  <a:pt x="-628" y="3084971"/>
                  <a:pt x="13594" y="2971689"/>
                </a:cubicBezTo>
                <a:cubicBezTo>
                  <a:pt x="38335" y="2776712"/>
                  <a:pt x="12519" y="2582431"/>
                  <a:pt x="4272" y="2387950"/>
                </a:cubicBezTo>
                <a:cubicBezTo>
                  <a:pt x="-3262" y="2237604"/>
                  <a:pt x="2250" y="2086990"/>
                  <a:pt x="20765" y="1937298"/>
                </a:cubicBezTo>
                <a:cubicBezTo>
                  <a:pt x="38958" y="1790576"/>
                  <a:pt x="37113" y="1642627"/>
                  <a:pt x="15268" y="1496252"/>
                </a:cubicBezTo>
                <a:cubicBezTo>
                  <a:pt x="7718" y="1430798"/>
                  <a:pt x="7400" y="1364898"/>
                  <a:pt x="14311" y="1299395"/>
                </a:cubicBezTo>
                <a:cubicBezTo>
                  <a:pt x="22640" y="1195064"/>
                  <a:pt x="20682" y="1090348"/>
                  <a:pt x="8455" y="986285"/>
                </a:cubicBezTo>
                <a:cubicBezTo>
                  <a:pt x="-8159" y="849535"/>
                  <a:pt x="3794" y="712390"/>
                  <a:pt x="9890" y="575539"/>
                </a:cubicBezTo>
                <a:cubicBezTo>
                  <a:pt x="14432" y="472556"/>
                  <a:pt x="17180" y="369671"/>
                  <a:pt x="12878" y="266688"/>
                </a:cubicBezTo>
                <a:lnTo>
                  <a:pt x="14418" y="21931"/>
                </a:lnTo>
                <a:lnTo>
                  <a:pt x="163536" y="23733"/>
                </a:lnTo>
                <a:cubicBezTo>
                  <a:pt x="346324" y="25875"/>
                  <a:pt x="528992" y="25875"/>
                  <a:pt x="711061" y="9535"/>
                </a:cubicBezTo>
                <a:cubicBezTo>
                  <a:pt x="769618" y="4223"/>
                  <a:pt x="828414" y="562"/>
                  <a:pt x="887180" y="60"/>
                </a:cubicBezTo>
                <a:close/>
              </a:path>
            </a:pathLst>
          </a:custGeom>
        </p:spPr>
      </p:pic>
      <p:sp>
        <p:nvSpPr>
          <p:cNvPr id="9" name="sketch line">
            <a:extLst>
              <a:ext uri="{FF2B5EF4-FFF2-40B4-BE49-F238E27FC236}">
                <a16:creationId xmlns:a16="http://schemas.microsoft.com/office/drawing/2014/main" id="{605D77EC-B84E-48F8-9EC4-93E851C0F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2682" y="5512322"/>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2750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B236133-17F0-CF04-1B00-010D23058AA8}"/>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17CFD94-61B1-7F8F-D025-2A24468DA705}"/>
              </a:ext>
            </a:extLst>
          </p:cNvPr>
          <p:cNvSpPr txBox="1"/>
          <p:nvPr/>
        </p:nvSpPr>
        <p:spPr>
          <a:xfrm>
            <a:off x="599609" y="679731"/>
            <a:ext cx="4171994" cy="3736540"/>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nSpc>
                <a:spcPct val="90000"/>
              </a:lnSpc>
              <a:spcBef>
                <a:spcPct val="0"/>
              </a:spcBef>
              <a:spcAft>
                <a:spcPts val="600"/>
              </a:spcAft>
            </a:pPr>
            <a:r>
              <a:rPr lang="en-US" sz="6000" kern="1200" dirty="0">
                <a:latin typeface="Sabon Next LT"/>
                <a:ea typeface="+mj-ea"/>
                <a:cs typeface="Sabon Next LT"/>
              </a:rPr>
              <a:t>Thank you for your attention!</a:t>
            </a:r>
          </a:p>
        </p:txBody>
      </p:sp>
      <p:grpSp>
        <p:nvGrpSpPr>
          <p:cNvPr id="20" name="Group 19">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6" name="Straight Connector 15">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Thumbnail Image A cartoon-style illustration of two meduzoids (creatures resembling phospholipids with a round head and two legs extending from the head) actively working on constructing a large factory. The meduzoids are using construction tools like welding torches, cranes, and blueprints. The factory is partially built, with scaffolding, steel beams, and construction materials scattered around. The style should match previous scenes: whimsical, colorful, and slightly futuristic. The meduzoids are expressive and collaborative, clearly enjoying their work.">
            <a:extLst>
              <a:ext uri="{FF2B5EF4-FFF2-40B4-BE49-F238E27FC236}">
                <a16:creationId xmlns:a16="http://schemas.microsoft.com/office/drawing/2014/main" id="{7D44E8AC-A2CC-8698-1816-3292B2866BBC}"/>
              </a:ext>
            </a:extLst>
          </p:cNvPr>
          <p:cNvPicPr>
            <a:picLocks noChangeAspect="1"/>
          </p:cNvPicPr>
          <p:nvPr/>
        </p:nvPicPr>
        <p:blipFill>
          <a:blip r:embed="rId2"/>
          <a:srcRect l="141" r="3213" b="-4"/>
          <a:stretch>
            <a:fillRect/>
          </a:stretch>
        </p:blipFill>
        <p:spPr>
          <a:xfrm>
            <a:off x="5723204" y="557360"/>
            <a:ext cx="5443565" cy="5632704"/>
          </a:xfrm>
          <a:prstGeom prst="rect">
            <a:avLst/>
          </a:prstGeom>
        </p:spPr>
      </p:pic>
    </p:spTree>
    <p:extLst>
      <p:ext uri="{BB962C8B-B14F-4D97-AF65-F5344CB8AC3E}">
        <p14:creationId xmlns:p14="http://schemas.microsoft.com/office/powerpoint/2010/main" val="3271237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9924C47-6B8A-536A-4E6C-7FF84C3E191E}"/>
            </a:ext>
          </a:extLst>
        </p:cNvPr>
        <p:cNvGrpSpPr/>
        <p:nvPr/>
      </p:nvGrpSpPr>
      <p:grpSpPr>
        <a:xfrm>
          <a:off x="0" y="0"/>
          <a:ext cx="0" cy="0"/>
          <a:chOff x="0" y="0"/>
          <a:chExt cx="0" cy="0"/>
        </a:xfrm>
      </p:grpSpPr>
      <p:pic>
        <p:nvPicPr>
          <p:cNvPr id="3" name="Picture 2" descr="Thumbnail Image A cartoon-style illustration of two meduzoids—creatures resembling phospholipids with a round head and two legs extending directly from the head—working together in a large factory. The meduzoids are using oversized wrenches to adjust large screws on a massive, complex industrial machine. The factory background is filled with pipes, gears, and glowing control panels. The meduzoids look focused and determined, with expressive cartoon eyes. The scene is colorful, whimsical, and slightly futuristic.">
            <a:extLst>
              <a:ext uri="{FF2B5EF4-FFF2-40B4-BE49-F238E27FC236}">
                <a16:creationId xmlns:a16="http://schemas.microsoft.com/office/drawing/2014/main" id="{63CA11DE-5D80-F44C-B7C6-89719A8F00E1}"/>
              </a:ext>
            </a:extLst>
          </p:cNvPr>
          <p:cNvPicPr>
            <a:picLocks noChangeAspect="1"/>
          </p:cNvPicPr>
          <p:nvPr/>
        </p:nvPicPr>
        <p:blipFill>
          <a:blip r:embed="rId2"/>
          <a:srcRect t="36847" b="6966"/>
          <a:stretch>
            <a:fillRect/>
          </a:stretch>
        </p:blipFill>
        <p:spPr>
          <a:xfrm>
            <a:off x="0" y="1120"/>
            <a:ext cx="12192000" cy="6875475"/>
          </a:xfrm>
          <a:prstGeom prst="rect">
            <a:avLst/>
          </a:prstGeom>
        </p:spPr>
      </p:pic>
      <p:sp>
        <p:nvSpPr>
          <p:cNvPr id="18" name="Rectangle 17">
            <a:extLst>
              <a:ext uri="{FF2B5EF4-FFF2-40B4-BE49-F238E27FC236}">
                <a16:creationId xmlns:a16="http://schemas.microsoft.com/office/drawing/2014/main" id="{6C850386-271D-95B7-6EC4-93A6AECAB8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21C908-F26A-2406-227B-AED543C1F01C}"/>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dirty="0">
                <a:solidFill>
                  <a:schemeClr val="tx1">
                    <a:lumMod val="85000"/>
                    <a:lumOff val="15000"/>
                  </a:schemeClr>
                </a:solidFill>
              </a:rPr>
              <a:t>Part II: Building</a:t>
            </a:r>
          </a:p>
        </p:txBody>
      </p:sp>
      <p:cxnSp>
        <p:nvCxnSpPr>
          <p:cNvPr id="19" name="Straight Connector 18">
            <a:extLst>
              <a:ext uri="{FF2B5EF4-FFF2-40B4-BE49-F238E27FC236}">
                <a16:creationId xmlns:a16="http://schemas.microsoft.com/office/drawing/2014/main" id="{20A41C17-57E8-8EE8-C612-E4E5319483D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6256242-D538-8879-E0B3-3FF6D8A950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628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518967-9966-E75A-0057-FFBB573A33AC}"/>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54E90F2C-3540-5092-C78A-C18D859F81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16B08F-9DA0-5CA3-8E13-63C69C7A729A}"/>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dirty="0">
                <a:solidFill>
                  <a:schemeClr val="bg1"/>
                </a:solidFill>
              </a:rPr>
              <a:t>Deploying the Databank</a:t>
            </a:r>
            <a:endParaRPr lang="en-US" sz="3200" dirty="0">
              <a:solidFill>
                <a:schemeClr val="bg1"/>
              </a:solidFill>
              <a:latin typeface="Aptos Display"/>
            </a:endParaRPr>
          </a:p>
        </p:txBody>
      </p:sp>
      <p:pic>
        <p:nvPicPr>
          <p:cNvPr id="3" name="Picture 2" descr="Thumbnail Image A cartoon-style illustration of two meduzoids—creatures resembling phospholipids with a round head and two legs extending directly from the head—working together in a large factory. The meduzoids are using oversized wrenches to adjust large screws on a massive, complex industrial machine. The factory background is filled with pipes, gears, and glowing control panels. The meduzoids look focused and determined, with expressive cartoon eyes. The scene is colorful, whimsical, and slightly futuristic.">
            <a:extLst>
              <a:ext uri="{FF2B5EF4-FFF2-40B4-BE49-F238E27FC236}">
                <a16:creationId xmlns:a16="http://schemas.microsoft.com/office/drawing/2014/main" id="{E48B9200-6BB2-49DD-5C67-8E6D447A4597}"/>
              </a:ext>
            </a:extLst>
          </p:cNvPr>
          <p:cNvPicPr>
            <a:picLocks noChangeAspect="1"/>
          </p:cNvPicPr>
          <p:nvPr/>
        </p:nvPicPr>
        <p:blipFill>
          <a:blip r:embed="rId2"/>
          <a:stretch>
            <a:fillRect/>
          </a:stretch>
        </p:blipFill>
        <p:spPr>
          <a:xfrm>
            <a:off x="0" y="0"/>
            <a:ext cx="627530" cy="638736"/>
          </a:xfrm>
          <a:prstGeom prst="rect">
            <a:avLst/>
          </a:prstGeom>
        </p:spPr>
      </p:pic>
      <p:pic>
        <p:nvPicPr>
          <p:cNvPr id="4" name="Picture 3" descr="A screenshot of a computer&#10;&#10;AI-generated content may be incorrect.">
            <a:extLst>
              <a:ext uri="{FF2B5EF4-FFF2-40B4-BE49-F238E27FC236}">
                <a16:creationId xmlns:a16="http://schemas.microsoft.com/office/drawing/2014/main" id="{25603DCC-6537-407F-D103-2464EC5B46E6}"/>
              </a:ext>
            </a:extLst>
          </p:cNvPr>
          <p:cNvPicPr>
            <a:picLocks noChangeAspect="1"/>
          </p:cNvPicPr>
          <p:nvPr/>
        </p:nvPicPr>
        <p:blipFill>
          <a:blip r:embed="rId3"/>
          <a:stretch>
            <a:fillRect/>
          </a:stretch>
        </p:blipFill>
        <p:spPr>
          <a:xfrm>
            <a:off x="1591235" y="1718173"/>
            <a:ext cx="9144000" cy="4833595"/>
          </a:xfrm>
          <a:prstGeom prst="rect">
            <a:avLst/>
          </a:prstGeom>
        </p:spPr>
      </p:pic>
      <p:sp>
        <p:nvSpPr>
          <p:cNvPr id="6" name="Rectangle: Folded Corner 5">
            <a:extLst>
              <a:ext uri="{FF2B5EF4-FFF2-40B4-BE49-F238E27FC236}">
                <a16:creationId xmlns:a16="http://schemas.microsoft.com/office/drawing/2014/main" id="{4D0E3C58-AB7C-4297-0155-F80D8193DEA6}"/>
              </a:ext>
            </a:extLst>
          </p:cNvPr>
          <p:cNvSpPr/>
          <p:nvPr/>
        </p:nvSpPr>
        <p:spPr>
          <a:xfrm>
            <a:off x="7260970" y="3756645"/>
            <a:ext cx="3330148" cy="772868"/>
          </a:xfrm>
          <a:prstGeom prst="foldedCorner">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dirty="0">
                <a:solidFill>
                  <a:schemeClr val="tx1"/>
                </a:solidFill>
              </a:rPr>
              <a:t>Data is now under separated version control.</a:t>
            </a:r>
          </a:p>
        </p:txBody>
      </p:sp>
      <p:grpSp>
        <p:nvGrpSpPr>
          <p:cNvPr id="9" name="Group 8">
            <a:extLst>
              <a:ext uri="{FF2B5EF4-FFF2-40B4-BE49-F238E27FC236}">
                <a16:creationId xmlns:a16="http://schemas.microsoft.com/office/drawing/2014/main" id="{3083B73A-91AC-1CBC-0D26-EBD09EAA45CC}"/>
              </a:ext>
            </a:extLst>
          </p:cNvPr>
          <p:cNvGrpSpPr/>
          <p:nvPr/>
        </p:nvGrpSpPr>
        <p:grpSpPr>
          <a:xfrm>
            <a:off x="3884766" y="2273765"/>
            <a:ext cx="4167637" cy="2619289"/>
            <a:chOff x="3884766" y="2273765"/>
            <a:chExt cx="4167637" cy="2619289"/>
          </a:xfrm>
        </p:grpSpPr>
        <p:sp>
          <p:nvSpPr>
            <p:cNvPr id="7" name="Rectangle 6">
              <a:extLst>
                <a:ext uri="{FF2B5EF4-FFF2-40B4-BE49-F238E27FC236}">
                  <a16:creationId xmlns:a16="http://schemas.microsoft.com/office/drawing/2014/main" id="{58BF66D8-D75F-2987-0878-FB965D0785FD}"/>
                </a:ext>
              </a:extLst>
            </p:cNvPr>
            <p:cNvSpPr/>
            <p:nvPr/>
          </p:nvSpPr>
          <p:spPr>
            <a:xfrm>
              <a:off x="3884766" y="4604589"/>
              <a:ext cx="4167637" cy="288465"/>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C7FEB42-B44D-1FF0-CC21-F2A50AE88C40}"/>
                </a:ext>
              </a:extLst>
            </p:cNvPr>
            <p:cNvSpPr/>
            <p:nvPr/>
          </p:nvSpPr>
          <p:spPr>
            <a:xfrm>
              <a:off x="4568325" y="2273765"/>
              <a:ext cx="3383225" cy="266054"/>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79226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EEFB0-A521-33E3-44D9-3F381304FB83}"/>
            </a:ext>
          </a:extLst>
        </p:cNvPr>
        <p:cNvGrpSpPr/>
        <p:nvPr/>
      </p:nvGrpSpPr>
      <p:grpSpPr>
        <a:xfrm>
          <a:off x="0" y="0"/>
          <a:ext cx="0" cy="0"/>
          <a:chOff x="0" y="0"/>
          <a:chExt cx="0" cy="0"/>
        </a:xfrm>
      </p:grpSpPr>
      <p:pic>
        <p:nvPicPr>
          <p:cNvPr id="5" name="Picture 4" descr="A screen shot of a computer&#10;&#10;AI-generated content may be incorrect.">
            <a:extLst>
              <a:ext uri="{FF2B5EF4-FFF2-40B4-BE49-F238E27FC236}">
                <a16:creationId xmlns:a16="http://schemas.microsoft.com/office/drawing/2014/main" id="{54CE9BDE-4992-28DE-FE6A-298C8FC3C0FA}"/>
              </a:ext>
            </a:extLst>
          </p:cNvPr>
          <p:cNvPicPr>
            <a:picLocks noChangeAspect="1"/>
          </p:cNvPicPr>
          <p:nvPr/>
        </p:nvPicPr>
        <p:blipFill>
          <a:blip r:embed="rId2"/>
          <a:stretch>
            <a:fillRect/>
          </a:stretch>
        </p:blipFill>
        <p:spPr>
          <a:xfrm>
            <a:off x="0" y="2161149"/>
            <a:ext cx="12192000" cy="4732055"/>
          </a:xfrm>
          <a:prstGeom prst="rect">
            <a:avLst/>
          </a:prstGeom>
        </p:spPr>
      </p:pic>
      <p:sp>
        <p:nvSpPr>
          <p:cNvPr id="15" name="Rectangle 14">
            <a:extLst>
              <a:ext uri="{FF2B5EF4-FFF2-40B4-BE49-F238E27FC236}">
                <a16:creationId xmlns:a16="http://schemas.microsoft.com/office/drawing/2014/main" id="{436AAF50-A5CD-7A7F-9583-9CD921F3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D3221A-A1CE-89B0-5379-E05C028B51A4}"/>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dirty="0">
                <a:solidFill>
                  <a:schemeClr val="bg1"/>
                </a:solidFill>
              </a:rPr>
              <a:t>Switching to your Data-fork</a:t>
            </a:r>
            <a:endParaRPr lang="en-US" sz="3200" dirty="0">
              <a:solidFill>
                <a:schemeClr val="bg1"/>
              </a:solidFill>
              <a:latin typeface="Aptos Display"/>
            </a:endParaRPr>
          </a:p>
        </p:txBody>
      </p:sp>
      <p:pic>
        <p:nvPicPr>
          <p:cNvPr id="3" name="Picture 2" descr="Thumbnail Image A cartoon-style illustration of two meduzoids—creatures resembling phospholipids with a round head and two legs extending directly from the head—working together in a large factory. The meduzoids are using oversized wrenches to adjust large screws on a massive, complex industrial machine. The factory background is filled with pipes, gears, and glowing control panels. The meduzoids look focused and determined, with expressive cartoon eyes. The scene is colorful, whimsical, and slightly futuristic.">
            <a:extLst>
              <a:ext uri="{FF2B5EF4-FFF2-40B4-BE49-F238E27FC236}">
                <a16:creationId xmlns:a16="http://schemas.microsoft.com/office/drawing/2014/main" id="{2C858553-5D08-6E3A-A923-C354CBBEC893}"/>
              </a:ext>
            </a:extLst>
          </p:cNvPr>
          <p:cNvPicPr>
            <a:picLocks noChangeAspect="1"/>
          </p:cNvPicPr>
          <p:nvPr/>
        </p:nvPicPr>
        <p:blipFill>
          <a:blip r:embed="rId3"/>
          <a:stretch>
            <a:fillRect/>
          </a:stretch>
        </p:blipFill>
        <p:spPr>
          <a:xfrm>
            <a:off x="0" y="0"/>
            <a:ext cx="627530" cy="638736"/>
          </a:xfrm>
          <a:prstGeom prst="rect">
            <a:avLst/>
          </a:prstGeom>
        </p:spPr>
      </p:pic>
      <p:sp>
        <p:nvSpPr>
          <p:cNvPr id="7" name="Rectangle 6">
            <a:extLst>
              <a:ext uri="{FF2B5EF4-FFF2-40B4-BE49-F238E27FC236}">
                <a16:creationId xmlns:a16="http://schemas.microsoft.com/office/drawing/2014/main" id="{AAF9EF11-6A39-411B-69FE-B8D28FDFD619}"/>
              </a:ext>
            </a:extLst>
          </p:cNvPr>
          <p:cNvSpPr/>
          <p:nvPr/>
        </p:nvSpPr>
        <p:spPr>
          <a:xfrm>
            <a:off x="1811678" y="6151001"/>
            <a:ext cx="5198578" cy="277260"/>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3C403E7-477B-AC03-82EB-FB32EDB5B1E9}"/>
              </a:ext>
            </a:extLst>
          </p:cNvPr>
          <p:cNvSpPr/>
          <p:nvPr/>
        </p:nvSpPr>
        <p:spPr>
          <a:xfrm>
            <a:off x="6697443" y="2990942"/>
            <a:ext cx="4559842" cy="434142"/>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92591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494366-F89F-721B-9928-B88CF5C82740}"/>
            </a:ext>
          </a:extLst>
        </p:cNvPr>
        <p:cNvGrpSpPr/>
        <p:nvPr/>
      </p:nvGrpSpPr>
      <p:grpSpPr>
        <a:xfrm>
          <a:off x="0" y="0"/>
          <a:ext cx="0" cy="0"/>
          <a:chOff x="0" y="0"/>
          <a:chExt cx="0" cy="0"/>
        </a:xfrm>
      </p:grpSpPr>
      <p:pic>
        <p:nvPicPr>
          <p:cNvPr id="10" name="Picture 9" descr="A screenshot of a computer program&#10;&#10;AI-generated content may be incorrect.">
            <a:extLst>
              <a:ext uri="{FF2B5EF4-FFF2-40B4-BE49-F238E27FC236}">
                <a16:creationId xmlns:a16="http://schemas.microsoft.com/office/drawing/2014/main" id="{D60B6B49-52A6-9794-ABAA-488ACA197E93}"/>
              </a:ext>
            </a:extLst>
          </p:cNvPr>
          <p:cNvPicPr>
            <a:picLocks noChangeAspect="1"/>
          </p:cNvPicPr>
          <p:nvPr/>
        </p:nvPicPr>
        <p:blipFill>
          <a:blip r:embed="rId2"/>
          <a:stretch>
            <a:fillRect/>
          </a:stretch>
        </p:blipFill>
        <p:spPr>
          <a:xfrm>
            <a:off x="7133509" y="1748117"/>
            <a:ext cx="4883834" cy="4852148"/>
          </a:xfrm>
          <a:prstGeom prst="rect">
            <a:avLst/>
          </a:prstGeom>
        </p:spPr>
      </p:pic>
      <p:sp>
        <p:nvSpPr>
          <p:cNvPr id="15" name="Rectangle 14">
            <a:extLst>
              <a:ext uri="{FF2B5EF4-FFF2-40B4-BE49-F238E27FC236}">
                <a16:creationId xmlns:a16="http://schemas.microsoft.com/office/drawing/2014/main" id="{F8C2C781-9801-A7E3-0B17-B1EC4CA717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06124C-4FE1-7A55-C1DF-80FB3F66142A}"/>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dirty="0">
                <a:solidFill>
                  <a:schemeClr val="bg1"/>
                </a:solidFill>
              </a:rPr>
              <a:t>Adding a simulation with existing molecules</a:t>
            </a:r>
            <a:endParaRPr lang="en-US" sz="3200" dirty="0">
              <a:solidFill>
                <a:schemeClr val="bg1"/>
              </a:solidFill>
              <a:latin typeface="Aptos Display"/>
            </a:endParaRPr>
          </a:p>
        </p:txBody>
      </p:sp>
      <p:pic>
        <p:nvPicPr>
          <p:cNvPr id="3" name="Picture 2" descr="Thumbnail Image A cartoon-style illustration of two meduzoids—creatures resembling phospholipids with a round head and two legs extending directly from the head—working together in a large factory. The meduzoids are using oversized wrenches to adjust large screws on a massive, complex industrial machine. The factory background is filled with pipes, gears, and glowing control panels. The meduzoids look focused and determined, with expressive cartoon eyes. The scene is colorful, whimsical, and slightly futuristic.">
            <a:extLst>
              <a:ext uri="{FF2B5EF4-FFF2-40B4-BE49-F238E27FC236}">
                <a16:creationId xmlns:a16="http://schemas.microsoft.com/office/drawing/2014/main" id="{B7887A78-16E9-4643-DE54-F19ED614F041}"/>
              </a:ext>
            </a:extLst>
          </p:cNvPr>
          <p:cNvPicPr>
            <a:picLocks noChangeAspect="1"/>
          </p:cNvPicPr>
          <p:nvPr/>
        </p:nvPicPr>
        <p:blipFill>
          <a:blip r:embed="rId3"/>
          <a:stretch>
            <a:fillRect/>
          </a:stretch>
        </p:blipFill>
        <p:spPr>
          <a:xfrm>
            <a:off x="0" y="0"/>
            <a:ext cx="627530" cy="638736"/>
          </a:xfrm>
          <a:prstGeom prst="rect">
            <a:avLst/>
          </a:prstGeom>
        </p:spPr>
      </p:pic>
      <p:pic>
        <p:nvPicPr>
          <p:cNvPr id="4" name="Picture 3" descr="A screenshot of a computer program&#10;&#10;AI-generated content may be incorrect.">
            <a:extLst>
              <a:ext uri="{FF2B5EF4-FFF2-40B4-BE49-F238E27FC236}">
                <a16:creationId xmlns:a16="http://schemas.microsoft.com/office/drawing/2014/main" id="{65B05372-1A51-9591-3A26-612E3FB6A5A2}"/>
              </a:ext>
            </a:extLst>
          </p:cNvPr>
          <p:cNvPicPr>
            <a:picLocks noChangeAspect="1"/>
          </p:cNvPicPr>
          <p:nvPr/>
        </p:nvPicPr>
        <p:blipFill>
          <a:blip r:embed="rId4"/>
          <a:stretch>
            <a:fillRect/>
          </a:stretch>
        </p:blipFill>
        <p:spPr>
          <a:xfrm>
            <a:off x="98627" y="1602441"/>
            <a:ext cx="4800568" cy="5143500"/>
          </a:xfrm>
          <a:prstGeom prst="rect">
            <a:avLst/>
          </a:prstGeom>
        </p:spPr>
      </p:pic>
      <p:cxnSp>
        <p:nvCxnSpPr>
          <p:cNvPr id="9" name="Connector: Elbow 8">
            <a:extLst>
              <a:ext uri="{FF2B5EF4-FFF2-40B4-BE49-F238E27FC236}">
                <a16:creationId xmlns:a16="http://schemas.microsoft.com/office/drawing/2014/main" id="{6C99F39C-84C1-8DE6-609B-A4CAEAF62D9D}"/>
              </a:ext>
            </a:extLst>
          </p:cNvPr>
          <p:cNvCxnSpPr/>
          <p:nvPr/>
        </p:nvCxnSpPr>
        <p:spPr>
          <a:xfrm flipV="1">
            <a:off x="3160801" y="3474964"/>
            <a:ext cx="5337957" cy="1372449"/>
          </a:xfrm>
          <a:prstGeom prst="bentConnector3">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Connector: Elbow 10">
            <a:extLst>
              <a:ext uri="{FF2B5EF4-FFF2-40B4-BE49-F238E27FC236}">
                <a16:creationId xmlns:a16="http://schemas.microsoft.com/office/drawing/2014/main" id="{5739AF86-DC16-1DDB-2457-E4A5E1482905}"/>
              </a:ext>
            </a:extLst>
          </p:cNvPr>
          <p:cNvCxnSpPr>
            <a:cxnSpLocks/>
          </p:cNvCxnSpPr>
          <p:nvPr/>
        </p:nvCxnSpPr>
        <p:spPr>
          <a:xfrm flipV="1">
            <a:off x="2622918" y="5335139"/>
            <a:ext cx="5864633" cy="487185"/>
          </a:xfrm>
          <a:prstGeom prst="bentConnector3">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0ACCAE8A-3902-5091-7C02-E09002ABDCCC}"/>
              </a:ext>
            </a:extLst>
          </p:cNvPr>
          <p:cNvSpPr txBox="1"/>
          <p:nvPr/>
        </p:nvSpPr>
        <p:spPr>
          <a:xfrm>
            <a:off x="980152" y="1602035"/>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err="1">
                <a:solidFill>
                  <a:srgbClr val="FFFF00"/>
                </a:solidFill>
              </a:rPr>
              <a:t>source.yaml</a:t>
            </a:r>
            <a:endParaRPr lang="en-US" sz="3200">
              <a:solidFill>
                <a:srgbClr val="FFFF00"/>
              </a:solidFill>
            </a:endParaRPr>
          </a:p>
        </p:txBody>
      </p:sp>
      <p:sp>
        <p:nvSpPr>
          <p:cNvPr id="13" name="TextBox 12">
            <a:extLst>
              <a:ext uri="{FF2B5EF4-FFF2-40B4-BE49-F238E27FC236}">
                <a16:creationId xmlns:a16="http://schemas.microsoft.com/office/drawing/2014/main" id="{1A1AA37C-C5A6-FCA2-7EFA-78F1F4DCCD59}"/>
              </a:ext>
            </a:extLst>
          </p:cNvPr>
          <p:cNvSpPr txBox="1"/>
          <p:nvPr/>
        </p:nvSpPr>
        <p:spPr>
          <a:xfrm>
            <a:off x="8342416" y="1714093"/>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dirty="0">
                <a:solidFill>
                  <a:srgbClr val="FFFF00"/>
                </a:solidFill>
              </a:rPr>
              <a:t>Mappings</a:t>
            </a:r>
            <a:endParaRPr lang="en-US" dirty="0"/>
          </a:p>
        </p:txBody>
      </p:sp>
    </p:spTree>
    <p:extLst>
      <p:ext uri="{BB962C8B-B14F-4D97-AF65-F5344CB8AC3E}">
        <p14:creationId xmlns:p14="http://schemas.microsoft.com/office/powerpoint/2010/main" val="627182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B85C66-F33A-0299-318E-3076F3C59117}"/>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62869351-5E45-FDDB-E37C-D842C3533E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D2AAE3-A95B-913C-1B39-DF3CBB010236}"/>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dirty="0">
                <a:solidFill>
                  <a:schemeClr val="bg1"/>
                </a:solidFill>
              </a:rPr>
              <a:t>Building script 1: </a:t>
            </a:r>
            <a:r>
              <a:rPr lang="en-US" sz="3200" i="1" dirty="0">
                <a:solidFill>
                  <a:schemeClr val="accent4">
                    <a:lumMod val="40000"/>
                    <a:lumOff val="60000"/>
                  </a:schemeClr>
                </a:solidFill>
                <a:latin typeface="Consolas"/>
              </a:rPr>
              <a:t>AddData.py</a:t>
            </a:r>
          </a:p>
        </p:txBody>
      </p:sp>
      <p:pic>
        <p:nvPicPr>
          <p:cNvPr id="3" name="Picture 2" descr="Thumbnail Image A cartoon-style illustration of two meduzoids—creatures resembling phospholipids with a round head and two legs extending directly from the head—working together in a large factory. The meduzoids are using oversized wrenches to adjust large screws on a massive, complex industrial machine. The factory background is filled with pipes, gears, and glowing control panels. The meduzoids look focused and determined, with expressive cartoon eyes. The scene is colorful, whimsical, and slightly futuristic.">
            <a:extLst>
              <a:ext uri="{FF2B5EF4-FFF2-40B4-BE49-F238E27FC236}">
                <a16:creationId xmlns:a16="http://schemas.microsoft.com/office/drawing/2014/main" id="{AB30DC53-6D01-4432-F4B8-3724D8585568}"/>
              </a:ext>
            </a:extLst>
          </p:cNvPr>
          <p:cNvPicPr>
            <a:picLocks noChangeAspect="1"/>
          </p:cNvPicPr>
          <p:nvPr/>
        </p:nvPicPr>
        <p:blipFill>
          <a:blip r:embed="rId2"/>
          <a:stretch>
            <a:fillRect/>
          </a:stretch>
        </p:blipFill>
        <p:spPr>
          <a:xfrm>
            <a:off x="0" y="0"/>
            <a:ext cx="627530" cy="638736"/>
          </a:xfrm>
          <a:prstGeom prst="rect">
            <a:avLst/>
          </a:prstGeom>
        </p:spPr>
      </p:pic>
      <p:sp>
        <p:nvSpPr>
          <p:cNvPr id="4" name="Rectangle 3">
            <a:extLst>
              <a:ext uri="{FF2B5EF4-FFF2-40B4-BE49-F238E27FC236}">
                <a16:creationId xmlns:a16="http://schemas.microsoft.com/office/drawing/2014/main" id="{C5ED3213-4A78-1AA7-BC48-F53907EC24FF}"/>
              </a:ext>
            </a:extLst>
          </p:cNvPr>
          <p:cNvSpPr/>
          <p:nvPr/>
        </p:nvSpPr>
        <p:spPr>
          <a:xfrm>
            <a:off x="3695479" y="3446157"/>
            <a:ext cx="7538478" cy="78040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onsolas"/>
              </a:rPr>
              <a:t>Scripts/BuildDatabank/AddData.py</a:t>
            </a:r>
          </a:p>
        </p:txBody>
      </p:sp>
      <p:sp>
        <p:nvSpPr>
          <p:cNvPr id="7" name="Rectangle 6">
            <a:extLst>
              <a:ext uri="{FF2B5EF4-FFF2-40B4-BE49-F238E27FC236}">
                <a16:creationId xmlns:a16="http://schemas.microsoft.com/office/drawing/2014/main" id="{F27DF4EC-4564-F96B-2ECF-9996D83AE515}"/>
              </a:ext>
            </a:extLst>
          </p:cNvPr>
          <p:cNvSpPr/>
          <p:nvPr/>
        </p:nvSpPr>
        <p:spPr>
          <a:xfrm>
            <a:off x="624579" y="1988580"/>
            <a:ext cx="2881542" cy="725191"/>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err="1">
                <a:solidFill>
                  <a:schemeClr val="tx1"/>
                </a:solidFill>
                <a:latin typeface="Consolas"/>
              </a:rPr>
              <a:t>source.yaml</a:t>
            </a:r>
            <a:endParaRPr lang="en-US">
              <a:solidFill>
                <a:schemeClr val="tx1"/>
              </a:solidFill>
              <a:latin typeface="Consolas"/>
            </a:endParaRPr>
          </a:p>
        </p:txBody>
      </p:sp>
      <p:sp>
        <p:nvSpPr>
          <p:cNvPr id="8" name="Rectangle 7">
            <a:extLst>
              <a:ext uri="{FF2B5EF4-FFF2-40B4-BE49-F238E27FC236}">
                <a16:creationId xmlns:a16="http://schemas.microsoft.com/office/drawing/2014/main" id="{AFDC8738-557B-C10F-CBAA-49DDD568B12A}"/>
              </a:ext>
            </a:extLst>
          </p:cNvPr>
          <p:cNvSpPr/>
          <p:nvPr/>
        </p:nvSpPr>
        <p:spPr>
          <a:xfrm>
            <a:off x="624578" y="4890903"/>
            <a:ext cx="6411394" cy="1621661"/>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rgbClr val="000000"/>
                </a:solidFill>
                <a:latin typeface="Consolas"/>
              </a:rPr>
              <a:t>Data/Simulations/a8c/902/</a:t>
            </a:r>
            <a:br>
              <a:rPr lang="en-US" dirty="0">
                <a:solidFill>
                  <a:srgbClr val="000000"/>
                </a:solidFill>
                <a:latin typeface="Consolas"/>
              </a:rPr>
            </a:br>
            <a:r>
              <a:rPr lang="en-US" dirty="0">
                <a:solidFill>
                  <a:srgbClr val="000000"/>
                </a:solidFill>
                <a:latin typeface="Consolas"/>
              </a:rPr>
              <a:t>a8c902af83267fc386b4222715cf64fffbb3468f/</a:t>
            </a:r>
            <a:br>
              <a:rPr lang="en-US" dirty="0">
                <a:solidFill>
                  <a:srgbClr val="000000"/>
                </a:solidFill>
                <a:latin typeface="Consolas"/>
              </a:rPr>
            </a:br>
            <a:r>
              <a:rPr lang="en-US" dirty="0">
                <a:solidFill>
                  <a:srgbClr val="000000"/>
                </a:solidFill>
                <a:latin typeface="Consolas"/>
              </a:rPr>
              <a:t>fd8a26805af5559d5a75fd4965ae9ba24b831005/</a:t>
            </a:r>
            <a:br>
              <a:rPr lang="en-US" dirty="0">
                <a:solidFill>
                  <a:srgbClr val="000000"/>
                </a:solidFill>
                <a:latin typeface="Consolas"/>
              </a:rPr>
            </a:br>
            <a:r>
              <a:rPr lang="en-US" dirty="0" err="1">
                <a:solidFill>
                  <a:srgbClr val="000000"/>
                </a:solidFill>
                <a:latin typeface="Consolas"/>
              </a:rPr>
              <a:t>README.yaml</a:t>
            </a:r>
          </a:p>
        </p:txBody>
      </p:sp>
      <p:sp>
        <p:nvSpPr>
          <p:cNvPr id="9" name="Arrow: Down 8">
            <a:extLst>
              <a:ext uri="{FF2B5EF4-FFF2-40B4-BE49-F238E27FC236}">
                <a16:creationId xmlns:a16="http://schemas.microsoft.com/office/drawing/2014/main" id="{D8BED674-04C0-3578-2512-08AD57BC8572}"/>
              </a:ext>
            </a:extLst>
          </p:cNvPr>
          <p:cNvSpPr/>
          <p:nvPr/>
        </p:nvSpPr>
        <p:spPr>
          <a:xfrm>
            <a:off x="1820580" y="3162121"/>
            <a:ext cx="238071" cy="144243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857B1516-E3E8-529E-EB64-535E251F23B5}"/>
              </a:ext>
            </a:extLst>
          </p:cNvPr>
          <p:cNvSpPr/>
          <p:nvPr/>
        </p:nvSpPr>
        <p:spPr>
          <a:xfrm>
            <a:off x="1736505" y="3663498"/>
            <a:ext cx="408932" cy="392117"/>
          </a:xfrm>
          <a:prstGeom prst="ellipse">
            <a:avLst/>
          </a:prstGeom>
          <a:no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
        <p:nvSpPr>
          <p:cNvPr id="11" name="Rectangle 10">
            <a:extLst>
              <a:ext uri="{FF2B5EF4-FFF2-40B4-BE49-F238E27FC236}">
                <a16:creationId xmlns:a16="http://schemas.microsoft.com/office/drawing/2014/main" id="{8B7C3D70-60F7-A6C3-7176-75FF6BC0003F}"/>
              </a:ext>
            </a:extLst>
          </p:cNvPr>
          <p:cNvSpPr/>
          <p:nvPr/>
        </p:nvSpPr>
        <p:spPr>
          <a:xfrm>
            <a:off x="2147800" y="3831549"/>
            <a:ext cx="1545736" cy="69006"/>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186ED8F-9314-5FC3-72F3-A635C6B0F7F8}"/>
              </a:ext>
            </a:extLst>
          </p:cNvPr>
          <p:cNvSpPr/>
          <p:nvPr/>
        </p:nvSpPr>
        <p:spPr>
          <a:xfrm>
            <a:off x="4522927" y="1988580"/>
            <a:ext cx="2881542" cy="725191"/>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latin typeface="Consolas"/>
              </a:rPr>
              <a:t>Data/Molecules/*/*</a:t>
            </a:r>
          </a:p>
        </p:txBody>
      </p:sp>
      <p:sp>
        <p:nvSpPr>
          <p:cNvPr id="13" name="Rectangle 12">
            <a:extLst>
              <a:ext uri="{FF2B5EF4-FFF2-40B4-BE49-F238E27FC236}">
                <a16:creationId xmlns:a16="http://schemas.microsoft.com/office/drawing/2014/main" id="{26EA6C6E-EAFB-E9FC-8328-08485041B551}"/>
              </a:ext>
            </a:extLst>
          </p:cNvPr>
          <p:cNvSpPr/>
          <p:nvPr/>
        </p:nvSpPr>
        <p:spPr>
          <a:xfrm>
            <a:off x="8332927" y="1988580"/>
            <a:ext cx="2881542" cy="725191"/>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latin typeface="Consolas"/>
              </a:rPr>
              <a:t>External repo</a:t>
            </a:r>
            <a:endParaRPr lang="en-US" dirty="0">
              <a:solidFill>
                <a:schemeClr val="tx1"/>
              </a:solidFill>
            </a:endParaRPr>
          </a:p>
        </p:txBody>
      </p:sp>
      <p:sp>
        <p:nvSpPr>
          <p:cNvPr id="14" name="Arrow: Down 13">
            <a:extLst>
              <a:ext uri="{FF2B5EF4-FFF2-40B4-BE49-F238E27FC236}">
                <a16:creationId xmlns:a16="http://schemas.microsoft.com/office/drawing/2014/main" id="{4570AE60-8A9D-351A-F029-B2436FB25A04}"/>
              </a:ext>
            </a:extLst>
          </p:cNvPr>
          <p:cNvSpPr/>
          <p:nvPr/>
        </p:nvSpPr>
        <p:spPr>
          <a:xfrm>
            <a:off x="5840406" y="2874989"/>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Down 15">
            <a:extLst>
              <a:ext uri="{FF2B5EF4-FFF2-40B4-BE49-F238E27FC236}">
                <a16:creationId xmlns:a16="http://schemas.microsoft.com/office/drawing/2014/main" id="{65294492-91B5-67A3-B6B8-34510A55296D}"/>
              </a:ext>
            </a:extLst>
          </p:cNvPr>
          <p:cNvSpPr/>
          <p:nvPr/>
        </p:nvSpPr>
        <p:spPr>
          <a:xfrm>
            <a:off x="9650406" y="2874989"/>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Down 16">
            <a:extLst>
              <a:ext uri="{FF2B5EF4-FFF2-40B4-BE49-F238E27FC236}">
                <a16:creationId xmlns:a16="http://schemas.microsoft.com/office/drawing/2014/main" id="{0AEBB71B-856B-59FA-A1C6-80E15261606B}"/>
              </a:ext>
            </a:extLst>
          </p:cNvPr>
          <p:cNvSpPr/>
          <p:nvPr/>
        </p:nvSpPr>
        <p:spPr>
          <a:xfrm>
            <a:off x="9650406" y="4398989"/>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8FCD6BE-C5B8-8F51-1361-0A7F6956938A}"/>
              </a:ext>
            </a:extLst>
          </p:cNvPr>
          <p:cNvSpPr/>
          <p:nvPr/>
        </p:nvSpPr>
        <p:spPr>
          <a:xfrm>
            <a:off x="8355014" y="4970319"/>
            <a:ext cx="2881542" cy="725191"/>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latin typeface="Consolas"/>
              </a:rPr>
              <a:t>Local copy</a:t>
            </a:r>
            <a:endParaRPr lang="en-US" dirty="0">
              <a:solidFill>
                <a:schemeClr val="tx1"/>
              </a:solidFill>
            </a:endParaRPr>
          </a:p>
        </p:txBody>
      </p:sp>
    </p:spTree>
    <p:extLst>
      <p:ext uri="{BB962C8B-B14F-4D97-AF65-F5344CB8AC3E}">
        <p14:creationId xmlns:p14="http://schemas.microsoft.com/office/powerpoint/2010/main" val="2713064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0C4D9B-539A-983B-F380-B58BA104730D}"/>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5554B592-17A1-2333-5D3D-7DDF03DAE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D55899-2F0B-4FA2-7C95-4D58996D8A75}"/>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dirty="0">
                <a:solidFill>
                  <a:schemeClr val="bg1"/>
                </a:solidFill>
              </a:rPr>
              <a:t>Analysis through </a:t>
            </a:r>
            <a:r>
              <a:rPr lang="en-US" sz="3200" err="1">
                <a:solidFill>
                  <a:schemeClr val="bg1"/>
                </a:solidFill>
                <a:latin typeface="Consolas"/>
              </a:rPr>
              <a:t>DatabankLib.analyze</a:t>
            </a:r>
            <a:r>
              <a:rPr lang="en-US" sz="3200" dirty="0">
                <a:solidFill>
                  <a:schemeClr val="bg1"/>
                </a:solidFill>
                <a:latin typeface="Aptos Display"/>
              </a:rPr>
              <a:t> library</a:t>
            </a:r>
            <a:endParaRPr lang="en-US" sz="3200" i="1" dirty="0">
              <a:solidFill>
                <a:schemeClr val="bg1"/>
              </a:solidFill>
              <a:latin typeface="Aptos Display"/>
            </a:endParaRPr>
          </a:p>
        </p:txBody>
      </p:sp>
      <p:pic>
        <p:nvPicPr>
          <p:cNvPr id="3" name="Picture 2" descr="Thumbnail Image A cartoon-style illustration of two meduzoids—creatures resembling phospholipids with a round head and two legs extending directly from the head—working together in a large factory. The meduzoids are using oversized wrenches to adjust large screws on a massive, complex industrial machine. The factory background is filled with pipes, gears, and glowing control panels. The meduzoids look focused and determined, with expressive cartoon eyes. The scene is colorful, whimsical, and slightly futuristic.">
            <a:extLst>
              <a:ext uri="{FF2B5EF4-FFF2-40B4-BE49-F238E27FC236}">
                <a16:creationId xmlns:a16="http://schemas.microsoft.com/office/drawing/2014/main" id="{03BFE176-7F8F-C1BC-B778-65EF50BEB666}"/>
              </a:ext>
            </a:extLst>
          </p:cNvPr>
          <p:cNvPicPr>
            <a:picLocks noChangeAspect="1"/>
          </p:cNvPicPr>
          <p:nvPr/>
        </p:nvPicPr>
        <p:blipFill>
          <a:blip r:embed="rId2"/>
          <a:stretch>
            <a:fillRect/>
          </a:stretch>
        </p:blipFill>
        <p:spPr>
          <a:xfrm>
            <a:off x="0" y="0"/>
            <a:ext cx="627530" cy="638736"/>
          </a:xfrm>
          <a:prstGeom prst="rect">
            <a:avLst/>
          </a:prstGeom>
        </p:spPr>
      </p:pic>
      <p:sp>
        <p:nvSpPr>
          <p:cNvPr id="5" name="Rectangle 4">
            <a:extLst>
              <a:ext uri="{FF2B5EF4-FFF2-40B4-BE49-F238E27FC236}">
                <a16:creationId xmlns:a16="http://schemas.microsoft.com/office/drawing/2014/main" id="{928DE42C-7203-607E-AAFB-0054461E7A88}"/>
              </a:ext>
            </a:extLst>
          </p:cNvPr>
          <p:cNvSpPr/>
          <p:nvPr/>
        </p:nvSpPr>
        <p:spPr>
          <a:xfrm>
            <a:off x="1039685" y="3950422"/>
            <a:ext cx="10115832" cy="4554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err="1">
                <a:latin typeface="Consolas"/>
              </a:rPr>
              <a:t>DatabankLib.analyze.computeAPL</a:t>
            </a:r>
          </a:p>
        </p:txBody>
      </p:sp>
      <p:sp>
        <p:nvSpPr>
          <p:cNvPr id="7" name="Rectangle 6">
            <a:extLst>
              <a:ext uri="{FF2B5EF4-FFF2-40B4-BE49-F238E27FC236}">
                <a16:creationId xmlns:a16="http://schemas.microsoft.com/office/drawing/2014/main" id="{3A2E26FB-8613-8AB1-C614-A43A248EAE01}"/>
              </a:ext>
            </a:extLst>
          </p:cNvPr>
          <p:cNvSpPr/>
          <p:nvPr/>
        </p:nvSpPr>
        <p:spPr>
          <a:xfrm>
            <a:off x="1039836" y="1979934"/>
            <a:ext cx="6433165" cy="1327747"/>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rgbClr val="000000"/>
                </a:solidFill>
                <a:latin typeface="Consolas"/>
              </a:rPr>
              <a:t>Data/Simulations/a8c/902/</a:t>
            </a:r>
            <a:br>
              <a:rPr lang="en-US" dirty="0">
                <a:solidFill>
                  <a:srgbClr val="000000"/>
                </a:solidFill>
                <a:latin typeface="Consolas"/>
              </a:rPr>
            </a:br>
            <a:r>
              <a:rPr lang="en-US" dirty="0">
                <a:solidFill>
                  <a:srgbClr val="000000"/>
                </a:solidFill>
                <a:latin typeface="Consolas"/>
              </a:rPr>
              <a:t>a8c902af83267fc386b4222715cf64fffbb3468f/</a:t>
            </a:r>
            <a:br>
              <a:rPr lang="en-US" dirty="0">
                <a:solidFill>
                  <a:srgbClr val="000000"/>
                </a:solidFill>
                <a:latin typeface="Consolas"/>
              </a:rPr>
            </a:br>
            <a:r>
              <a:rPr lang="en-US" dirty="0">
                <a:solidFill>
                  <a:srgbClr val="000000"/>
                </a:solidFill>
                <a:latin typeface="Consolas"/>
              </a:rPr>
              <a:t>fd8a26805af5559d5a75fd4965ae9ba24b831005/</a:t>
            </a:r>
            <a:br>
              <a:rPr lang="en-US" dirty="0">
                <a:solidFill>
                  <a:srgbClr val="000000"/>
                </a:solidFill>
                <a:latin typeface="Consolas"/>
              </a:rPr>
            </a:br>
            <a:r>
              <a:rPr lang="en-US" err="1">
                <a:solidFill>
                  <a:srgbClr val="FF0000"/>
                </a:solidFill>
                <a:latin typeface="Consolas"/>
              </a:rPr>
              <a:t>README.yaml</a:t>
            </a:r>
            <a:endParaRPr lang="en-US">
              <a:solidFill>
                <a:srgbClr val="FF0000"/>
              </a:solidFill>
              <a:latin typeface="Consolas"/>
            </a:endParaRPr>
          </a:p>
        </p:txBody>
      </p:sp>
      <p:sp>
        <p:nvSpPr>
          <p:cNvPr id="9" name="Rectangle 8">
            <a:extLst>
              <a:ext uri="{FF2B5EF4-FFF2-40B4-BE49-F238E27FC236}">
                <a16:creationId xmlns:a16="http://schemas.microsoft.com/office/drawing/2014/main" id="{55A5F772-33D8-677D-8103-29ED2F5C5EA4}"/>
              </a:ext>
            </a:extLst>
          </p:cNvPr>
          <p:cNvSpPr/>
          <p:nvPr/>
        </p:nvSpPr>
        <p:spPr>
          <a:xfrm>
            <a:off x="8298985" y="2583466"/>
            <a:ext cx="2881542" cy="725191"/>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latin typeface="Consolas"/>
              </a:rPr>
              <a:t>Local copy</a:t>
            </a:r>
            <a:endParaRPr lang="en-US" dirty="0">
              <a:solidFill>
                <a:schemeClr val="tx1"/>
              </a:solidFill>
            </a:endParaRPr>
          </a:p>
        </p:txBody>
      </p:sp>
      <p:sp>
        <p:nvSpPr>
          <p:cNvPr id="10" name="Rectangle 9">
            <a:extLst>
              <a:ext uri="{FF2B5EF4-FFF2-40B4-BE49-F238E27FC236}">
                <a16:creationId xmlns:a16="http://schemas.microsoft.com/office/drawing/2014/main" id="{4896D047-7F35-673D-CA7D-5E05508B84EF}"/>
              </a:ext>
            </a:extLst>
          </p:cNvPr>
          <p:cNvSpPr/>
          <p:nvPr/>
        </p:nvSpPr>
        <p:spPr>
          <a:xfrm>
            <a:off x="1039836" y="5070196"/>
            <a:ext cx="6433165" cy="1338633"/>
          </a:xfrm>
          <a:prstGeom prst="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rgbClr val="000000"/>
                </a:solidFill>
                <a:latin typeface="Consolas"/>
              </a:rPr>
              <a:t>Data/Simulations/a8c/902/</a:t>
            </a:r>
            <a:br>
              <a:rPr lang="en-US" dirty="0">
                <a:solidFill>
                  <a:srgbClr val="000000"/>
                </a:solidFill>
                <a:latin typeface="Consolas"/>
              </a:rPr>
            </a:br>
            <a:r>
              <a:rPr lang="en-US" dirty="0">
                <a:solidFill>
                  <a:srgbClr val="000000"/>
                </a:solidFill>
                <a:latin typeface="Consolas"/>
              </a:rPr>
              <a:t>a8c902af83267fc386b4222715cf64fffbb3468f/</a:t>
            </a:r>
            <a:br>
              <a:rPr lang="en-US" dirty="0">
                <a:solidFill>
                  <a:srgbClr val="000000"/>
                </a:solidFill>
                <a:latin typeface="Consolas"/>
              </a:rPr>
            </a:br>
            <a:r>
              <a:rPr lang="en-US" dirty="0">
                <a:solidFill>
                  <a:srgbClr val="000000"/>
                </a:solidFill>
                <a:latin typeface="Consolas"/>
              </a:rPr>
              <a:t>fd8a26805af5559d5a75fd4965ae9ba24b831005/</a:t>
            </a:r>
            <a:br>
              <a:rPr lang="en-US" dirty="0">
                <a:solidFill>
                  <a:srgbClr val="000000"/>
                </a:solidFill>
                <a:latin typeface="Consolas"/>
              </a:rPr>
            </a:br>
            <a:r>
              <a:rPr lang="en-US" err="1">
                <a:solidFill>
                  <a:srgbClr val="FF0000"/>
                </a:solidFill>
                <a:latin typeface="Consolas"/>
              </a:rPr>
              <a:t>apl.json</a:t>
            </a:r>
            <a:endParaRPr lang="en-US">
              <a:solidFill>
                <a:srgbClr val="FF0000"/>
              </a:solidFill>
              <a:latin typeface="Consolas"/>
            </a:endParaRPr>
          </a:p>
        </p:txBody>
      </p:sp>
      <p:sp>
        <p:nvSpPr>
          <p:cNvPr id="12" name="Arrow: Down 11">
            <a:extLst>
              <a:ext uri="{FF2B5EF4-FFF2-40B4-BE49-F238E27FC236}">
                <a16:creationId xmlns:a16="http://schemas.microsoft.com/office/drawing/2014/main" id="{A6DBD37A-A726-682E-EBFB-BF726B1F5EA7}"/>
              </a:ext>
            </a:extLst>
          </p:cNvPr>
          <p:cNvSpPr/>
          <p:nvPr/>
        </p:nvSpPr>
        <p:spPr>
          <a:xfrm>
            <a:off x="4148318" y="3401665"/>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Down 12">
            <a:extLst>
              <a:ext uri="{FF2B5EF4-FFF2-40B4-BE49-F238E27FC236}">
                <a16:creationId xmlns:a16="http://schemas.microsoft.com/office/drawing/2014/main" id="{747A7137-FE5A-A291-148F-BC0E9298ADB4}"/>
              </a:ext>
            </a:extLst>
          </p:cNvPr>
          <p:cNvSpPr/>
          <p:nvPr/>
        </p:nvSpPr>
        <p:spPr>
          <a:xfrm>
            <a:off x="9616788" y="3401665"/>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Down 13">
            <a:extLst>
              <a:ext uri="{FF2B5EF4-FFF2-40B4-BE49-F238E27FC236}">
                <a16:creationId xmlns:a16="http://schemas.microsoft.com/office/drawing/2014/main" id="{20108AE1-34B9-0C6C-79AA-4EB3DB53FF29}"/>
              </a:ext>
            </a:extLst>
          </p:cNvPr>
          <p:cNvSpPr/>
          <p:nvPr/>
        </p:nvSpPr>
        <p:spPr>
          <a:xfrm>
            <a:off x="4148317" y="4522252"/>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4812466-A64A-4861-721F-E197B0533429}"/>
              </a:ext>
            </a:extLst>
          </p:cNvPr>
          <p:cNvSpPr txBox="1"/>
          <p:nvPr/>
        </p:nvSpPr>
        <p:spPr>
          <a:xfrm>
            <a:off x="8196942" y="6044292"/>
            <a:ext cx="298268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dirty="0"/>
              <a:t>Computed property:</a:t>
            </a:r>
            <a:r>
              <a:rPr lang="en-US" b="1" dirty="0"/>
              <a:t> area</a:t>
            </a:r>
          </a:p>
        </p:txBody>
      </p:sp>
    </p:spTree>
    <p:extLst>
      <p:ext uri="{BB962C8B-B14F-4D97-AF65-F5344CB8AC3E}">
        <p14:creationId xmlns:p14="http://schemas.microsoft.com/office/powerpoint/2010/main" val="26807055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37C556-38B5-AE11-AF01-67BEB0BE68C5}"/>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9F2F151C-1433-607F-7866-8BCE89E168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14BA09-18B3-540A-C123-3F0E7D6F384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dirty="0">
                <a:solidFill>
                  <a:schemeClr val="bg1"/>
                </a:solidFill>
              </a:rPr>
              <a:t>Building script 2: </a:t>
            </a:r>
            <a:r>
              <a:rPr lang="en-US" sz="3200" i="1" dirty="0">
                <a:solidFill>
                  <a:schemeClr val="accent4">
                    <a:lumMod val="40000"/>
                    <a:lumOff val="60000"/>
                  </a:schemeClr>
                </a:solidFill>
                <a:latin typeface="Consolas"/>
              </a:rPr>
              <a:t>calcProperties.sh</a:t>
            </a:r>
            <a:endParaRPr lang="en-US" sz="3200" dirty="0">
              <a:solidFill>
                <a:schemeClr val="accent4">
                  <a:lumMod val="40000"/>
                  <a:lumOff val="60000"/>
                </a:schemeClr>
              </a:solidFill>
              <a:latin typeface="Consolas"/>
            </a:endParaRPr>
          </a:p>
        </p:txBody>
      </p:sp>
      <p:pic>
        <p:nvPicPr>
          <p:cNvPr id="3" name="Picture 2" descr="Thumbnail Image A cartoon-style illustration of two meduzoids—creatures resembling phospholipids with a round head and two legs extending directly from the head—working together in a large factory. The meduzoids are using oversized wrenches to adjust large screws on a massive, complex industrial machine. The factory background is filled with pipes, gears, and glowing control panels. The meduzoids look focused and determined, with expressive cartoon eyes. The scene is colorful, whimsical, and slightly futuristic.">
            <a:extLst>
              <a:ext uri="{FF2B5EF4-FFF2-40B4-BE49-F238E27FC236}">
                <a16:creationId xmlns:a16="http://schemas.microsoft.com/office/drawing/2014/main" id="{C1CE1CD6-EA6D-1895-C5E7-623FD0FBE6FD}"/>
              </a:ext>
            </a:extLst>
          </p:cNvPr>
          <p:cNvPicPr>
            <a:picLocks noChangeAspect="1"/>
          </p:cNvPicPr>
          <p:nvPr/>
        </p:nvPicPr>
        <p:blipFill>
          <a:blip r:embed="rId2"/>
          <a:stretch>
            <a:fillRect/>
          </a:stretch>
        </p:blipFill>
        <p:spPr>
          <a:xfrm>
            <a:off x="0" y="0"/>
            <a:ext cx="627530" cy="638736"/>
          </a:xfrm>
          <a:prstGeom prst="rect">
            <a:avLst/>
          </a:prstGeom>
        </p:spPr>
      </p:pic>
      <p:pic>
        <p:nvPicPr>
          <p:cNvPr id="4" name="Picture 3" descr="A screen shot of a computer program&#10;&#10;AI-generated content may be incorrect.">
            <a:extLst>
              <a:ext uri="{FF2B5EF4-FFF2-40B4-BE49-F238E27FC236}">
                <a16:creationId xmlns:a16="http://schemas.microsoft.com/office/drawing/2014/main" id="{32F57CE7-9C55-DEEC-3316-1833C73D3DF1}"/>
              </a:ext>
            </a:extLst>
          </p:cNvPr>
          <p:cNvPicPr>
            <a:picLocks noChangeAspect="1"/>
          </p:cNvPicPr>
          <p:nvPr/>
        </p:nvPicPr>
        <p:blipFill>
          <a:blip r:embed="rId3"/>
          <a:stretch>
            <a:fillRect/>
          </a:stretch>
        </p:blipFill>
        <p:spPr>
          <a:xfrm>
            <a:off x="186509" y="1546086"/>
            <a:ext cx="6319330" cy="5135218"/>
          </a:xfrm>
          <a:prstGeom prst="rect">
            <a:avLst/>
          </a:prstGeom>
        </p:spPr>
      </p:pic>
      <p:pic>
        <p:nvPicPr>
          <p:cNvPr id="5" name="Picture 4" descr="A screen shot of a computer&#10;&#10;AI-generated content may be incorrect.">
            <a:extLst>
              <a:ext uri="{FF2B5EF4-FFF2-40B4-BE49-F238E27FC236}">
                <a16:creationId xmlns:a16="http://schemas.microsoft.com/office/drawing/2014/main" id="{5226735C-2E09-370A-D3C0-50F0233E2412}"/>
              </a:ext>
            </a:extLst>
          </p:cNvPr>
          <p:cNvPicPr>
            <a:picLocks noChangeAspect="1"/>
          </p:cNvPicPr>
          <p:nvPr/>
        </p:nvPicPr>
        <p:blipFill>
          <a:blip r:embed="rId4"/>
          <a:stretch>
            <a:fillRect/>
          </a:stretch>
        </p:blipFill>
        <p:spPr>
          <a:xfrm>
            <a:off x="7874000" y="2699579"/>
            <a:ext cx="4108175" cy="2828236"/>
          </a:xfrm>
          <a:prstGeom prst="rect">
            <a:avLst/>
          </a:prstGeom>
        </p:spPr>
      </p:pic>
      <p:sp>
        <p:nvSpPr>
          <p:cNvPr id="7" name="Rectangle 6">
            <a:extLst>
              <a:ext uri="{FF2B5EF4-FFF2-40B4-BE49-F238E27FC236}">
                <a16:creationId xmlns:a16="http://schemas.microsoft.com/office/drawing/2014/main" id="{4FA95B49-0C1A-DBFC-375E-29EAF9E25B06}"/>
              </a:ext>
            </a:extLst>
          </p:cNvPr>
          <p:cNvSpPr/>
          <p:nvPr/>
        </p:nvSpPr>
        <p:spPr>
          <a:xfrm>
            <a:off x="1853300" y="4602028"/>
            <a:ext cx="2273842" cy="216428"/>
          </a:xfrm>
          <a:prstGeom prst="rect">
            <a:avLst/>
          </a:prstGeom>
          <a:no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9AFEAD25-6BA5-0236-D65C-CC8AAD2DB1DF}"/>
              </a:ext>
            </a:extLst>
          </p:cNvPr>
          <p:cNvSpPr/>
          <p:nvPr/>
        </p:nvSpPr>
        <p:spPr>
          <a:xfrm rot="16200000">
            <a:off x="7065689" y="4021509"/>
            <a:ext cx="238071" cy="426431"/>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0E6CC4-EB21-9537-8495-6886FC122A68}"/>
              </a:ext>
            </a:extLst>
          </p:cNvPr>
          <p:cNvSpPr/>
          <p:nvPr/>
        </p:nvSpPr>
        <p:spPr>
          <a:xfrm>
            <a:off x="8569785" y="3415485"/>
            <a:ext cx="2676613" cy="183771"/>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2DD4B0A-BD10-4EDB-0DA3-C3B4A9C28DA7}"/>
              </a:ext>
            </a:extLst>
          </p:cNvPr>
          <p:cNvSpPr txBox="1"/>
          <p:nvPr/>
        </p:nvSpPr>
        <p:spPr>
          <a:xfrm>
            <a:off x="8501742" y="218802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dirty="0"/>
              <a:t>+Computed properties</a:t>
            </a:r>
            <a:endParaRPr lang="en-US" dirty="0"/>
          </a:p>
        </p:txBody>
      </p:sp>
    </p:spTree>
    <p:extLst>
      <p:ext uri="{BB962C8B-B14F-4D97-AF65-F5344CB8AC3E}">
        <p14:creationId xmlns:p14="http://schemas.microsoft.com/office/powerpoint/2010/main" val="3525828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NMRLipids Databank</vt:lpstr>
      <vt:lpstr>Coding   |    Building    |    Using</vt:lpstr>
      <vt:lpstr>Part II: Building</vt:lpstr>
      <vt:lpstr>Deploying the Databank</vt:lpstr>
      <vt:lpstr>Switching to your Data-fork</vt:lpstr>
      <vt:lpstr>Adding a simulation with existing molecules</vt:lpstr>
      <vt:lpstr>Building script 1: AddData.py</vt:lpstr>
      <vt:lpstr>Analysis through DatabankLib.analyze library</vt:lpstr>
      <vt:lpstr>Building script 2: calcProperties.sh</vt:lpstr>
      <vt:lpstr>Building script 3: searchDATABANK.py</vt:lpstr>
      <vt:lpstr>Building script 3: QualityEvaluation.py</vt:lpstr>
      <vt:lpstr>Simulation record is done! </vt:lpstr>
      <vt:lpstr>Part III: Usage</vt:lpstr>
      <vt:lpstr>Getting started</vt:lpstr>
      <vt:lpstr>System entity: access to README.yaml</vt:lpstr>
      <vt:lpstr>System is more than a dictionary</vt:lpstr>
      <vt:lpstr>Molecule handling in DatabankLib</vt:lpstr>
      <vt:lpstr>Example using DatabankLib library to access the databank</vt:lpstr>
      <vt:lpstr>Example using DatabankLib library to perform a small research</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768</cp:revision>
  <dcterms:created xsi:type="dcterms:W3CDTF">2025-06-14T22:14:21Z</dcterms:created>
  <dcterms:modified xsi:type="dcterms:W3CDTF">2025-06-17T08:19:48Z</dcterms:modified>
</cp:coreProperties>
</file>

<file path=docProps/thumbnail.jpeg>
</file>